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87" r:id="rId2"/>
    <p:sldId id="305" r:id="rId3"/>
    <p:sldId id="323" r:id="rId4"/>
    <p:sldId id="307" r:id="rId5"/>
    <p:sldId id="333" r:id="rId6"/>
    <p:sldId id="325" r:id="rId7"/>
    <p:sldId id="324" r:id="rId8"/>
    <p:sldId id="326" r:id="rId9"/>
    <p:sldId id="309" r:id="rId10"/>
    <p:sldId id="310" r:id="rId11"/>
    <p:sldId id="336" r:id="rId12"/>
    <p:sldId id="335" r:id="rId13"/>
    <p:sldId id="311" r:id="rId14"/>
    <p:sldId id="312" r:id="rId15"/>
    <p:sldId id="313" r:id="rId16"/>
    <p:sldId id="328" r:id="rId17"/>
    <p:sldId id="337" r:id="rId18"/>
    <p:sldId id="314" r:id="rId19"/>
    <p:sldId id="315" r:id="rId20"/>
    <p:sldId id="316" r:id="rId21"/>
    <p:sldId id="329" r:id="rId22"/>
    <p:sldId id="330" r:id="rId23"/>
    <p:sldId id="332" r:id="rId24"/>
    <p:sldId id="317" r:id="rId25"/>
    <p:sldId id="318" r:id="rId26"/>
    <p:sldId id="319" r:id="rId27"/>
    <p:sldId id="338" r:id="rId28"/>
    <p:sldId id="303" r:id="rId29"/>
  </p:sldIdLst>
  <p:sldSz cx="9144000" cy="6858000" type="screen4x3"/>
  <p:notesSz cx="6954838" cy="9240838"/>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pitchFamily="34" charset="-128"/>
        <a:cs typeface="+mn-cs"/>
      </a:defRPr>
    </a:lvl1pPr>
    <a:lvl2pPr marL="742950" indent="-285750" algn="l" defTabSz="457200" rtl="0" fontAlgn="base">
      <a:spcBef>
        <a:spcPct val="0"/>
      </a:spcBef>
      <a:spcAft>
        <a:spcPct val="0"/>
      </a:spcAft>
      <a:defRPr sz="2400" kern="1200">
        <a:solidFill>
          <a:schemeClr val="bg1"/>
        </a:solidFill>
        <a:latin typeface="Arial" charset="0"/>
        <a:ea typeface="ＭＳ Ｐゴシック" pitchFamily="34" charset="-128"/>
        <a:cs typeface="+mn-cs"/>
      </a:defRPr>
    </a:lvl2pPr>
    <a:lvl3pPr marL="1143000" indent="-228600" algn="l" defTabSz="457200" rtl="0" fontAlgn="base">
      <a:spcBef>
        <a:spcPct val="0"/>
      </a:spcBef>
      <a:spcAft>
        <a:spcPct val="0"/>
      </a:spcAft>
      <a:defRPr sz="2400" kern="1200">
        <a:solidFill>
          <a:schemeClr val="bg1"/>
        </a:solidFill>
        <a:latin typeface="Arial" charset="0"/>
        <a:ea typeface="ＭＳ Ｐゴシック" pitchFamily="34" charset="-128"/>
        <a:cs typeface="+mn-cs"/>
      </a:defRPr>
    </a:lvl3pPr>
    <a:lvl4pPr marL="1600200" indent="-228600" algn="l" defTabSz="457200" rtl="0" fontAlgn="base">
      <a:spcBef>
        <a:spcPct val="0"/>
      </a:spcBef>
      <a:spcAft>
        <a:spcPct val="0"/>
      </a:spcAft>
      <a:defRPr sz="2400" kern="1200">
        <a:solidFill>
          <a:schemeClr val="bg1"/>
        </a:solidFill>
        <a:latin typeface="Arial" charset="0"/>
        <a:ea typeface="ＭＳ Ｐゴシック" pitchFamily="34" charset="-128"/>
        <a:cs typeface="+mn-cs"/>
      </a:defRPr>
    </a:lvl4pPr>
    <a:lvl5pPr marL="2057400" indent="-228600" algn="l" defTabSz="457200" rtl="0" fontAlgn="base">
      <a:spcBef>
        <a:spcPct val="0"/>
      </a:spcBef>
      <a:spcAft>
        <a:spcPct val="0"/>
      </a:spcAft>
      <a:defRPr sz="2400" kern="1200">
        <a:solidFill>
          <a:schemeClr val="bg1"/>
        </a:solidFill>
        <a:latin typeface="Arial" charset="0"/>
        <a:ea typeface="ＭＳ Ｐゴシック" pitchFamily="34" charset="-128"/>
        <a:cs typeface="+mn-cs"/>
      </a:defRPr>
    </a:lvl5pPr>
    <a:lvl6pPr marL="2286000" algn="l" defTabSz="914400" rtl="0" eaLnBrk="1" latinLnBrk="0" hangingPunct="1">
      <a:defRPr sz="2400" kern="1200">
        <a:solidFill>
          <a:schemeClr val="bg1"/>
        </a:solidFill>
        <a:latin typeface="Arial" charset="0"/>
        <a:ea typeface="ＭＳ Ｐゴシック" pitchFamily="34" charset="-128"/>
        <a:cs typeface="+mn-cs"/>
      </a:defRPr>
    </a:lvl6pPr>
    <a:lvl7pPr marL="2743200" algn="l" defTabSz="914400" rtl="0" eaLnBrk="1" latinLnBrk="0" hangingPunct="1">
      <a:defRPr sz="2400" kern="1200">
        <a:solidFill>
          <a:schemeClr val="bg1"/>
        </a:solidFill>
        <a:latin typeface="Arial" charset="0"/>
        <a:ea typeface="ＭＳ Ｐゴシック" pitchFamily="34" charset="-128"/>
        <a:cs typeface="+mn-cs"/>
      </a:defRPr>
    </a:lvl7pPr>
    <a:lvl8pPr marL="3200400" algn="l" defTabSz="914400" rtl="0" eaLnBrk="1" latinLnBrk="0" hangingPunct="1">
      <a:defRPr sz="2400" kern="1200">
        <a:solidFill>
          <a:schemeClr val="bg1"/>
        </a:solidFill>
        <a:latin typeface="Arial" charset="0"/>
        <a:ea typeface="ＭＳ Ｐゴシック" pitchFamily="34" charset="-128"/>
        <a:cs typeface="+mn-cs"/>
      </a:defRPr>
    </a:lvl8pPr>
    <a:lvl9pPr marL="3657600" algn="l" defTabSz="914400" rtl="0" eaLnBrk="1" latinLnBrk="0" hangingPunct="1">
      <a:defRPr sz="2400" kern="1200">
        <a:solidFill>
          <a:schemeClr val="bg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911"/>
        <p:guide pos="21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112" charset="-128"/>
              </a:defRPr>
            </a:lvl1pPr>
          </a:lstStyle>
          <a:p>
            <a:pPr>
              <a:defRPr/>
            </a:pPr>
            <a:fld id="{78C26165-ABFF-44BD-B352-2D72CBF56A1E}" type="datetime1">
              <a:rPr lang="en-US"/>
              <a:pPr>
                <a:defRPr/>
              </a:pPr>
              <a:t>7/21/2011</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atin typeface="Arial"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112" charset="-128"/>
              </a:defRPr>
            </a:lvl1pPr>
          </a:lstStyle>
          <a:p>
            <a:pPr>
              <a:defRPr/>
            </a:pPr>
            <a:fld id="{C6CE9E32-93DB-4C73-BC69-E73FCB57311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54838" cy="9240838"/>
          </a:xfrm>
          <a:prstGeom prst="roundRect">
            <a:avLst>
              <a:gd name="adj" fmla="val 23"/>
            </a:avLst>
          </a:prstGeom>
          <a:solidFill>
            <a:srgbClr val="FFFFFF"/>
          </a:solidFill>
          <a:ln w="9525">
            <a:noFill/>
            <a:round/>
            <a:headEnd/>
            <a:tailEnd/>
          </a:ln>
          <a:effectLst/>
        </p:spPr>
        <p:txBody>
          <a:bodyPr wrap="none" lIns="92546" tIns="46273" rIns="92546" bIns="46273" anchor="ctr"/>
          <a:lstStyle/>
          <a:p>
            <a:pPr eaLnBrk="0" hangingPunct="0">
              <a:buClr>
                <a:srgbClr val="000000"/>
              </a:buClr>
              <a:buSzPct val="100000"/>
              <a:buFont typeface="Times New Roman" pitchFamily="16" charset="0"/>
              <a:buNone/>
              <a:defRPr/>
            </a:pPr>
            <a:endParaRPr lang="en-US">
              <a:ea typeface="ＭＳ Ｐゴシック" pitchFamily="16" charset="-128"/>
            </a:endParaRPr>
          </a:p>
        </p:txBody>
      </p:sp>
      <p:sp>
        <p:nvSpPr>
          <p:cNvPr id="2050" name="Rectangle 2"/>
          <p:cNvSpPr>
            <a:spLocks noGrp="1" noChangeArrowheads="1"/>
          </p:cNvSpPr>
          <p:nvPr>
            <p:ph type="hdr"/>
          </p:nvPr>
        </p:nvSpPr>
        <p:spPr bwMode="auto">
          <a:xfrm>
            <a:off x="0" y="0"/>
            <a:ext cx="3011488" cy="460375"/>
          </a:xfrm>
          <a:prstGeom prst="rect">
            <a:avLst/>
          </a:prstGeom>
          <a:noFill/>
          <a:ln w="9525">
            <a:noFill/>
            <a:round/>
            <a:headEnd/>
            <a:tailEnd/>
          </a:ln>
          <a:effectLst/>
        </p:spPr>
        <p:txBody>
          <a:bodyPr vert="horz" wrap="square" lIns="91089" tIns="47366" rIns="91089" bIns="47366" numCol="1" anchor="t" anchorCtr="0" compatLnSpc="1">
            <a:prstTxWarp prst="textNoShape">
              <a:avLst/>
            </a:prstTxWarp>
          </a:bodyPr>
          <a:lstStyle>
            <a:lvl1pPr eaLnBrk="0" hangingPunct="0">
              <a:buClr>
                <a:srgbClr val="000000"/>
              </a:buClr>
              <a:buSzPct val="100000"/>
              <a:buFont typeface="Times New Roman" pitchFamily="16" charset="0"/>
              <a:buNone/>
              <a:tabLst>
                <a:tab pos="0" algn="l"/>
                <a:tab pos="925464" algn="l"/>
                <a:tab pos="1850928" algn="l"/>
                <a:tab pos="2776393" algn="l"/>
                <a:tab pos="3701857" algn="l"/>
                <a:tab pos="4627321" algn="l"/>
                <a:tab pos="5552785" algn="l"/>
                <a:tab pos="6478250" algn="l"/>
                <a:tab pos="7403714" algn="l"/>
                <a:tab pos="8329178" algn="l"/>
                <a:tab pos="9254642" algn="l"/>
                <a:tab pos="10180107" algn="l"/>
              </a:tabLst>
              <a:defRPr sz="1200">
                <a:solidFill>
                  <a:srgbClr val="000000"/>
                </a:solidFill>
                <a:latin typeface="Arial" charset="0"/>
                <a:ea typeface="ＭＳ Ｐゴシック" pitchFamily="16" charset="-128"/>
                <a:cs typeface="+mn-cs"/>
              </a:defRPr>
            </a:lvl1pPr>
          </a:lstStyle>
          <a:p>
            <a:pPr>
              <a:defRPr/>
            </a:pPr>
            <a:endParaRPr lang="en-US"/>
          </a:p>
        </p:txBody>
      </p:sp>
      <p:sp>
        <p:nvSpPr>
          <p:cNvPr id="2051" name="Rectangle 3"/>
          <p:cNvSpPr>
            <a:spLocks noGrp="1" noChangeArrowheads="1"/>
          </p:cNvSpPr>
          <p:nvPr>
            <p:ph type="dt"/>
          </p:nvPr>
        </p:nvSpPr>
        <p:spPr bwMode="auto">
          <a:xfrm>
            <a:off x="3941763" y="0"/>
            <a:ext cx="3011487" cy="460375"/>
          </a:xfrm>
          <a:prstGeom prst="rect">
            <a:avLst/>
          </a:prstGeom>
          <a:noFill/>
          <a:ln w="9525">
            <a:noFill/>
            <a:round/>
            <a:headEnd/>
            <a:tailEnd/>
          </a:ln>
          <a:effectLst/>
        </p:spPr>
        <p:txBody>
          <a:bodyPr vert="horz" wrap="square" lIns="91089" tIns="47366" rIns="91089" bIns="47366" numCol="1" anchor="t" anchorCtr="0" compatLnSpc="1">
            <a:prstTxWarp prst="textNoShape">
              <a:avLst/>
            </a:prstTxWarp>
          </a:bodyPr>
          <a:lstStyle>
            <a:lvl1pPr algn="r" eaLnBrk="0" hangingPunct="0">
              <a:buClr>
                <a:srgbClr val="000000"/>
              </a:buClr>
              <a:buSzPct val="100000"/>
              <a:buFont typeface="Times New Roman" pitchFamily="16" charset="0"/>
              <a:buNone/>
              <a:tabLst>
                <a:tab pos="0" algn="l"/>
                <a:tab pos="925464" algn="l"/>
                <a:tab pos="1850928" algn="l"/>
                <a:tab pos="2776393" algn="l"/>
                <a:tab pos="3701857" algn="l"/>
                <a:tab pos="4627321" algn="l"/>
                <a:tab pos="5552785" algn="l"/>
                <a:tab pos="6478250" algn="l"/>
                <a:tab pos="7403714" algn="l"/>
                <a:tab pos="8329178" algn="l"/>
                <a:tab pos="9254642" algn="l"/>
                <a:tab pos="10180107" algn="l"/>
              </a:tabLst>
              <a:defRPr sz="1200">
                <a:solidFill>
                  <a:srgbClr val="000000"/>
                </a:solidFill>
                <a:latin typeface="Arial" charset="0"/>
                <a:ea typeface="ＭＳ Ｐゴシック" pitchFamily="16" charset="-128"/>
                <a:cs typeface="+mn-cs"/>
              </a:defRPr>
            </a:lvl1pPr>
          </a:lstStyle>
          <a:p>
            <a:pPr>
              <a:defRPr/>
            </a:pPr>
            <a:endParaRPr lang="en-US"/>
          </a:p>
        </p:txBody>
      </p:sp>
      <p:sp>
        <p:nvSpPr>
          <p:cNvPr id="24581" name="Rectangle 4"/>
          <p:cNvSpPr>
            <a:spLocks noGrp="1" noRot="1" noChangeAspect="1" noChangeArrowheads="1"/>
          </p:cNvSpPr>
          <p:nvPr>
            <p:ph type="sldImg"/>
          </p:nvPr>
        </p:nvSpPr>
        <p:spPr bwMode="auto">
          <a:xfrm>
            <a:off x="1168400" y="693738"/>
            <a:ext cx="4616450" cy="3462337"/>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927100" y="4389438"/>
            <a:ext cx="5099050" cy="4156075"/>
          </a:xfrm>
          <a:prstGeom prst="rect">
            <a:avLst/>
          </a:prstGeom>
          <a:noFill/>
          <a:ln w="9525">
            <a:noFill/>
            <a:round/>
            <a:headEnd/>
            <a:tailEnd/>
          </a:ln>
          <a:effectLst/>
        </p:spPr>
        <p:txBody>
          <a:bodyPr vert="horz" wrap="square" lIns="91089" tIns="47366" rIns="91089" bIns="47366"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0" y="8778875"/>
            <a:ext cx="3011488" cy="460375"/>
          </a:xfrm>
          <a:prstGeom prst="rect">
            <a:avLst/>
          </a:prstGeom>
          <a:noFill/>
          <a:ln w="9525">
            <a:noFill/>
            <a:round/>
            <a:headEnd/>
            <a:tailEnd/>
          </a:ln>
          <a:effectLst/>
        </p:spPr>
        <p:txBody>
          <a:bodyPr vert="horz" wrap="square" lIns="91089" tIns="47366" rIns="91089" bIns="47366"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25464" algn="l"/>
                <a:tab pos="1850928" algn="l"/>
                <a:tab pos="2776393" algn="l"/>
                <a:tab pos="3701857" algn="l"/>
                <a:tab pos="4627321" algn="l"/>
                <a:tab pos="5552785" algn="l"/>
                <a:tab pos="6478250" algn="l"/>
                <a:tab pos="7403714" algn="l"/>
                <a:tab pos="8329178" algn="l"/>
                <a:tab pos="9254642" algn="l"/>
                <a:tab pos="10180107" algn="l"/>
              </a:tabLst>
              <a:defRPr sz="1200">
                <a:solidFill>
                  <a:srgbClr val="000000"/>
                </a:solidFill>
                <a:latin typeface="Arial" charset="0"/>
                <a:ea typeface="ＭＳ Ｐゴシック" pitchFamily="16" charset="-128"/>
                <a:cs typeface="+mn-cs"/>
              </a:defRPr>
            </a:lvl1pPr>
          </a:lstStyle>
          <a:p>
            <a:pPr>
              <a:defRPr/>
            </a:pPr>
            <a:endParaRPr lang="en-US"/>
          </a:p>
        </p:txBody>
      </p:sp>
      <p:sp>
        <p:nvSpPr>
          <p:cNvPr id="2055" name="Rectangle 7"/>
          <p:cNvSpPr>
            <a:spLocks noGrp="1" noChangeArrowheads="1"/>
          </p:cNvSpPr>
          <p:nvPr>
            <p:ph type="sldNum"/>
          </p:nvPr>
        </p:nvSpPr>
        <p:spPr bwMode="auto">
          <a:xfrm>
            <a:off x="3941763" y="8778875"/>
            <a:ext cx="3011487" cy="460375"/>
          </a:xfrm>
          <a:prstGeom prst="rect">
            <a:avLst/>
          </a:prstGeom>
          <a:noFill/>
          <a:ln w="9525">
            <a:noFill/>
            <a:round/>
            <a:headEnd/>
            <a:tailEnd/>
          </a:ln>
          <a:effectLst/>
        </p:spPr>
        <p:txBody>
          <a:bodyPr vert="horz" wrap="square" lIns="91089" tIns="47366" rIns="91089" bIns="47366" numCol="1" anchor="b" anchorCtr="0" compatLnSpc="1">
            <a:prstTxWarp prst="textNoShape">
              <a:avLst/>
            </a:prstTxWarp>
          </a:bodyPr>
          <a:lstStyle>
            <a:lvl1pPr algn="r" eaLnBrk="0" hangingPunct="0">
              <a:buClr>
                <a:srgbClr val="000000"/>
              </a:buClr>
              <a:buSzPct val="100000"/>
              <a:buFont typeface="Times New Roman" pitchFamily="-112" charset="0"/>
              <a:buNone/>
              <a:tabLst>
                <a:tab pos="0" algn="l"/>
                <a:tab pos="923925" algn="l"/>
                <a:tab pos="1849438" algn="l"/>
                <a:tab pos="2774950" algn="l"/>
                <a:tab pos="3700463" algn="l"/>
                <a:tab pos="4625975" algn="l"/>
                <a:tab pos="5551488" algn="l"/>
                <a:tab pos="6477000" algn="l"/>
                <a:tab pos="7402513" algn="l"/>
                <a:tab pos="8328025" algn="l"/>
                <a:tab pos="9253538" algn="l"/>
                <a:tab pos="10179050" algn="l"/>
              </a:tabLst>
              <a:defRPr sz="1200">
                <a:solidFill>
                  <a:srgbClr val="000000"/>
                </a:solidFill>
                <a:ea typeface="ＭＳ Ｐゴシック" pitchFamily="-112" charset="-128"/>
              </a:defRPr>
            </a:lvl1pPr>
          </a:lstStyle>
          <a:p>
            <a:pPr>
              <a:defRPr/>
            </a:pPr>
            <a:fld id="{DFC33FDF-DD65-4198-9D53-1397B71E2B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ＭＳ Ｐゴシック" pitchFamily="-112"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3"/>
          <p:cNvSpPr>
            <a:spLocks noGrp="1" noChangeArrowheads="1"/>
          </p:cNvSpPr>
          <p:nvPr>
            <p:ph type="sldNum" sz="quarter"/>
          </p:nvPr>
        </p:nvSpPr>
        <p:spPr>
          <a:noFill/>
        </p:spPr>
        <p:txBody>
          <a:bodyPr/>
          <a:lstStyle/>
          <a:p>
            <a:pPr>
              <a:buFont typeface="Times New Roman" pitchFamily="18" charset="0"/>
              <a:buNone/>
            </a:pPr>
            <a:fld id="{C780790F-DFEE-4BB3-9E46-DADBD59511F8}" type="slidenum">
              <a:rPr lang="en-GB" smtClean="0">
                <a:latin typeface="Times New Roman" pitchFamily="18" charset="0"/>
                <a:ea typeface="ＭＳ Ｐゴシック" pitchFamily="34" charset="-128"/>
              </a:rPr>
              <a:pPr>
                <a:buFont typeface="Times New Roman" pitchFamily="18" charset="0"/>
                <a:buNone/>
              </a:pPr>
              <a:t>1</a:t>
            </a:fld>
            <a:endParaRPr lang="en-GB" smtClean="0">
              <a:latin typeface="Times New Roman" pitchFamily="18" charset="0"/>
              <a:ea typeface="ＭＳ Ｐゴシック" pitchFamily="34" charset="-128"/>
            </a:endParaRPr>
          </a:p>
        </p:txBody>
      </p:sp>
      <p:sp>
        <p:nvSpPr>
          <p:cNvPr id="25603" name="Text Box 1"/>
          <p:cNvSpPr txBox="1">
            <a:spLocks noChangeArrowheads="1"/>
          </p:cNvSpPr>
          <p:nvPr/>
        </p:nvSpPr>
        <p:spPr bwMode="auto">
          <a:xfrm>
            <a:off x="3941763" y="8778875"/>
            <a:ext cx="3011487" cy="460375"/>
          </a:xfrm>
          <a:prstGeom prst="rect">
            <a:avLst/>
          </a:prstGeom>
          <a:noFill/>
          <a:ln w="9525">
            <a:noFill/>
            <a:round/>
            <a:headEnd/>
            <a:tailEnd/>
          </a:ln>
        </p:spPr>
        <p:txBody>
          <a:bodyPr lIns="91089" tIns="47366" rIns="91089" bIns="47366" anchor="b"/>
          <a:lstStyle/>
          <a:p>
            <a:pPr algn="r" eaLnBrk="0" hangingPunct="0">
              <a:buClr>
                <a:srgbClr val="000000"/>
              </a:buClr>
              <a:buSzPct val="100000"/>
              <a:tabLst>
                <a:tab pos="0" algn="l"/>
                <a:tab pos="461963" algn="l"/>
                <a:tab pos="923925" algn="l"/>
                <a:tab pos="1387475" algn="l"/>
                <a:tab pos="1849438" algn="l"/>
                <a:tab pos="2312988" algn="l"/>
                <a:tab pos="2774950" algn="l"/>
                <a:tab pos="3238500" algn="l"/>
                <a:tab pos="3700463" algn="l"/>
                <a:tab pos="4164013" algn="l"/>
                <a:tab pos="4625975" algn="l"/>
                <a:tab pos="5089525" algn="l"/>
                <a:tab pos="5551488" algn="l"/>
                <a:tab pos="6015038" algn="l"/>
                <a:tab pos="6477000" algn="l"/>
                <a:tab pos="6940550" algn="l"/>
                <a:tab pos="7402513" algn="l"/>
                <a:tab pos="7866063" algn="l"/>
                <a:tab pos="8328025" algn="l"/>
                <a:tab pos="8791575" algn="l"/>
                <a:tab pos="9253538" algn="l"/>
              </a:tabLst>
            </a:pPr>
            <a:fld id="{78F84DF8-BC13-402F-85D5-C021C09640D1}" type="slidenum">
              <a:rPr lang="en-GB" sz="1200">
                <a:solidFill>
                  <a:srgbClr val="000000"/>
                </a:solidFill>
              </a:rPr>
              <a:pPr algn="r" eaLnBrk="0" hangingPunct="0">
                <a:buClr>
                  <a:srgbClr val="000000"/>
                </a:buClr>
                <a:buSzPct val="100000"/>
                <a:tabLst>
                  <a:tab pos="0" algn="l"/>
                  <a:tab pos="461963" algn="l"/>
                  <a:tab pos="923925" algn="l"/>
                  <a:tab pos="1387475" algn="l"/>
                  <a:tab pos="1849438" algn="l"/>
                  <a:tab pos="2312988" algn="l"/>
                  <a:tab pos="2774950" algn="l"/>
                  <a:tab pos="3238500" algn="l"/>
                  <a:tab pos="3700463" algn="l"/>
                  <a:tab pos="4164013" algn="l"/>
                  <a:tab pos="4625975" algn="l"/>
                  <a:tab pos="5089525" algn="l"/>
                  <a:tab pos="5551488" algn="l"/>
                  <a:tab pos="6015038" algn="l"/>
                  <a:tab pos="6477000" algn="l"/>
                  <a:tab pos="6940550" algn="l"/>
                  <a:tab pos="7402513" algn="l"/>
                  <a:tab pos="7866063" algn="l"/>
                  <a:tab pos="8328025" algn="l"/>
                  <a:tab pos="8791575" algn="l"/>
                  <a:tab pos="9253538" algn="l"/>
                </a:tabLst>
              </a:pPr>
              <a:t>1</a:t>
            </a:fld>
            <a:endParaRPr lang="en-GB" sz="1200">
              <a:solidFill>
                <a:srgbClr val="000000"/>
              </a:solidFill>
            </a:endParaRPr>
          </a:p>
        </p:txBody>
      </p:sp>
      <p:sp>
        <p:nvSpPr>
          <p:cNvPr id="25604" name="Text Box 2"/>
          <p:cNvSpPr txBox="1">
            <a:spLocks noChangeArrowheads="1"/>
          </p:cNvSpPr>
          <p:nvPr/>
        </p:nvSpPr>
        <p:spPr bwMode="auto">
          <a:xfrm>
            <a:off x="3941763" y="8778875"/>
            <a:ext cx="3013075" cy="461963"/>
          </a:xfrm>
          <a:prstGeom prst="rect">
            <a:avLst/>
          </a:prstGeom>
          <a:noFill/>
          <a:ln w="9525">
            <a:noFill/>
            <a:round/>
            <a:headEnd/>
            <a:tailEnd/>
          </a:ln>
        </p:spPr>
        <p:txBody>
          <a:bodyPr lIns="91089" tIns="47366" rIns="91089" bIns="47366" anchor="b"/>
          <a:lstStyle/>
          <a:p>
            <a:pPr algn="r" eaLnBrk="0" hangingPunct="0">
              <a:buClr>
                <a:srgbClr val="000000"/>
              </a:buClr>
              <a:buSzPct val="100000"/>
              <a:tabLst>
                <a:tab pos="0" algn="l"/>
                <a:tab pos="461963" algn="l"/>
                <a:tab pos="923925" algn="l"/>
                <a:tab pos="1387475" algn="l"/>
                <a:tab pos="1849438" algn="l"/>
                <a:tab pos="2312988" algn="l"/>
                <a:tab pos="2774950" algn="l"/>
                <a:tab pos="3238500" algn="l"/>
                <a:tab pos="3700463" algn="l"/>
                <a:tab pos="4164013" algn="l"/>
                <a:tab pos="4625975" algn="l"/>
                <a:tab pos="5089525" algn="l"/>
                <a:tab pos="5551488" algn="l"/>
                <a:tab pos="6015038" algn="l"/>
                <a:tab pos="6477000" algn="l"/>
                <a:tab pos="6940550" algn="l"/>
                <a:tab pos="7402513" algn="l"/>
                <a:tab pos="7866063" algn="l"/>
                <a:tab pos="8328025" algn="l"/>
                <a:tab pos="8791575" algn="l"/>
                <a:tab pos="9253538" algn="l"/>
              </a:tabLst>
            </a:pPr>
            <a:fld id="{1B90B177-2C3C-45E0-BB22-2428C3D514B0}" type="slidenum">
              <a:rPr lang="en-GB" sz="1200">
                <a:solidFill>
                  <a:srgbClr val="000000"/>
                </a:solidFill>
              </a:rPr>
              <a:pPr algn="r" eaLnBrk="0" hangingPunct="0">
                <a:buClr>
                  <a:srgbClr val="000000"/>
                </a:buClr>
                <a:buSzPct val="100000"/>
                <a:tabLst>
                  <a:tab pos="0" algn="l"/>
                  <a:tab pos="461963" algn="l"/>
                  <a:tab pos="923925" algn="l"/>
                  <a:tab pos="1387475" algn="l"/>
                  <a:tab pos="1849438" algn="l"/>
                  <a:tab pos="2312988" algn="l"/>
                  <a:tab pos="2774950" algn="l"/>
                  <a:tab pos="3238500" algn="l"/>
                  <a:tab pos="3700463" algn="l"/>
                  <a:tab pos="4164013" algn="l"/>
                  <a:tab pos="4625975" algn="l"/>
                  <a:tab pos="5089525" algn="l"/>
                  <a:tab pos="5551488" algn="l"/>
                  <a:tab pos="6015038" algn="l"/>
                  <a:tab pos="6477000" algn="l"/>
                  <a:tab pos="6940550" algn="l"/>
                  <a:tab pos="7402513" algn="l"/>
                  <a:tab pos="7866063" algn="l"/>
                  <a:tab pos="8328025" algn="l"/>
                  <a:tab pos="8791575" algn="l"/>
                  <a:tab pos="9253538" algn="l"/>
                </a:tabLst>
              </a:pPr>
              <a:t>1</a:t>
            </a:fld>
            <a:endParaRPr lang="en-GB" sz="1200">
              <a:solidFill>
                <a:srgbClr val="000000"/>
              </a:solidFill>
            </a:endParaRPr>
          </a:p>
        </p:txBody>
      </p:sp>
      <p:sp>
        <p:nvSpPr>
          <p:cNvPr id="25605" name="Text Box 3"/>
          <p:cNvSpPr txBox="1">
            <a:spLocks noChangeArrowheads="1"/>
          </p:cNvSpPr>
          <p:nvPr/>
        </p:nvSpPr>
        <p:spPr bwMode="auto">
          <a:xfrm>
            <a:off x="1158875" y="693738"/>
            <a:ext cx="4637088" cy="3463925"/>
          </a:xfrm>
          <a:prstGeom prst="rect">
            <a:avLst/>
          </a:prstGeom>
          <a:solidFill>
            <a:srgbClr val="FFFFFF"/>
          </a:solidFill>
          <a:ln w="9360">
            <a:solidFill>
              <a:srgbClr val="000000"/>
            </a:solidFill>
            <a:miter lim="800000"/>
            <a:headEnd/>
            <a:tailEnd/>
          </a:ln>
        </p:spPr>
        <p:txBody>
          <a:bodyPr wrap="none" lIns="92546" tIns="46273" rIns="92546" bIns="46273" anchor="ctr"/>
          <a:lstStyle/>
          <a:p>
            <a:pPr eaLnBrk="0" hangingPunct="0">
              <a:buClr>
                <a:srgbClr val="000000"/>
              </a:buClr>
              <a:buSzPct val="100000"/>
              <a:buFont typeface="Times New Roman" pitchFamily="18" charset="0"/>
              <a:buNone/>
            </a:pPr>
            <a:endParaRPr lang="en-US"/>
          </a:p>
        </p:txBody>
      </p:sp>
      <p:sp>
        <p:nvSpPr>
          <p:cNvPr id="25606" name="Text Box 4"/>
          <p:cNvSpPr>
            <a:spLocks noGrp="1" noChangeArrowheads="1"/>
          </p:cNvSpPr>
          <p:nvPr>
            <p:ph type="body"/>
          </p:nvPr>
        </p:nvSpPr>
        <p:spPr>
          <a:xfrm>
            <a:off x="927100" y="4389438"/>
            <a:ext cx="5091113" cy="4154487"/>
          </a:xfrm>
          <a:noFill/>
          <a:ln/>
        </p:spPr>
        <p:txBody>
          <a:bodyPr wrap="none" anchor="ct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students come up with their answers with their neighbors. Make sure to ask if their</a:t>
            </a:r>
            <a:r>
              <a:rPr lang="en-US" baseline="0" dirty="0" smtClean="0"/>
              <a:t> hypothesis was right or wrong.</a:t>
            </a:r>
            <a:endParaRPr lang="en-US" dirty="0"/>
          </a:p>
        </p:txBody>
      </p:sp>
      <p:sp>
        <p:nvSpPr>
          <p:cNvPr id="4" name="Slide Number Placeholder 3"/>
          <p:cNvSpPr>
            <a:spLocks noGrp="1"/>
          </p:cNvSpPr>
          <p:nvPr>
            <p:ph type="sldNum" idx="10"/>
          </p:nvPr>
        </p:nvSpPr>
        <p:spPr/>
        <p:txBody>
          <a:bodyPr/>
          <a:lstStyle/>
          <a:p>
            <a:pPr>
              <a:defRPr/>
            </a:pPr>
            <a:fld id="{DFC33FDF-DD65-4198-9D53-1397B71E2B86}" type="slidenum">
              <a:rPr lang="en-US" smtClean="0"/>
              <a:pPr>
                <a:defRPr/>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think about it and then choose by a show</a:t>
            </a:r>
            <a:r>
              <a:rPr lang="en-US" baseline="0" dirty="0" smtClean="0"/>
              <a:t> of hands which they think is more diverse. Then explain that is hard to tell, just by looking at this data set. People could argue it for either side.</a:t>
            </a:r>
            <a:endParaRPr lang="en-US" dirty="0"/>
          </a:p>
        </p:txBody>
      </p:sp>
      <p:sp>
        <p:nvSpPr>
          <p:cNvPr id="4" name="Slide Number Placeholder 3"/>
          <p:cNvSpPr>
            <a:spLocks noGrp="1"/>
          </p:cNvSpPr>
          <p:nvPr>
            <p:ph type="sldNum" idx="10"/>
          </p:nvPr>
        </p:nvSpPr>
        <p:spPr/>
        <p:txBody>
          <a:bodyPr/>
          <a:lstStyle/>
          <a:p>
            <a:pPr>
              <a:defRPr/>
            </a:pPr>
            <a:fld id="{DFC33FDF-DD65-4198-9D53-1397B71E2B86}" type="slidenum">
              <a:rPr lang="en-US" smtClean="0"/>
              <a:pPr>
                <a:defRPr/>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think about it and then choose by a show</a:t>
            </a:r>
            <a:r>
              <a:rPr lang="en-US" baseline="0" dirty="0" smtClean="0"/>
              <a:t> of hands which they think is more diverse. Then explain that is hard to tell, just by looking at this data set. People could argue it for either side.</a:t>
            </a:r>
            <a:endParaRPr lang="en-US" dirty="0"/>
          </a:p>
        </p:txBody>
      </p:sp>
      <p:sp>
        <p:nvSpPr>
          <p:cNvPr id="4" name="Slide Number Placeholder 3"/>
          <p:cNvSpPr>
            <a:spLocks noGrp="1"/>
          </p:cNvSpPr>
          <p:nvPr>
            <p:ph type="sldNum" idx="10"/>
          </p:nvPr>
        </p:nvSpPr>
        <p:spPr/>
        <p:txBody>
          <a:bodyPr/>
          <a:lstStyle/>
          <a:p>
            <a:pPr>
              <a:defRPr/>
            </a:pPr>
            <a:fld id="{DFC33FDF-DD65-4198-9D53-1397B71E2B86}"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447DCF2-1131-4E3E-A509-218FBD851B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4B46CD1-DE1D-4F15-98F0-77F51C37F7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3550"/>
            <a:ext cx="1941513"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3550"/>
            <a:ext cx="56769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A92F0E7-D131-48A4-A54A-8DA7B6CCA3C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70813" cy="1433513"/>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DB8E8D0-C610-4A06-A1AB-A1FFD9EA12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317555B-8C99-4401-AE7D-5FBD3B3F12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68D2F0B-4BC7-46B0-90B3-0ED02DBF20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C5283F1-C37F-45D3-A753-AEFEEAED6D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43391BEA-F65B-4E07-BDC0-9DEE00E9D6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4153EF1-E939-464C-8843-5F292C41C5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27A0D216-9E5D-4F03-AF7C-96235AC378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811BA4B-CB2C-41B1-A76C-9279697DD7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75477BA-D8EA-4069-8FA0-EFF01CAFAC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463550"/>
            <a:ext cx="7770813"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pitchFamily="16" charset="-128"/>
                <a:cs typeface="+mn-cs"/>
              </a:defRPr>
            </a:lvl1pPr>
          </a:lstStyle>
          <a:p>
            <a:pPr>
              <a:defRPr/>
            </a:pPr>
            <a:endParaRPr lang="en-US"/>
          </a:p>
        </p:txBody>
      </p:sp>
      <p:sp>
        <p:nvSpPr>
          <p:cNvPr id="1028" name="Rectangle 4"/>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pitchFamily="16" charset="-128"/>
                <a:cs typeface="+mn-cs"/>
              </a:defRPr>
            </a:lvl1pPr>
          </a:lstStyle>
          <a:p>
            <a:pPr>
              <a:defRPr/>
            </a:pPr>
            <a:endParaRPr lang="en-US"/>
          </a:p>
        </p:txBody>
      </p:sp>
      <p:sp>
        <p:nvSpPr>
          <p:cNvPr id="102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buClr>
                <a:srgbClr val="000000"/>
              </a:buClr>
              <a:buSzPct val="100000"/>
              <a:buFont typeface="Times New Roman" pitchFamily="-112" charset="0"/>
              <a:buNone/>
              <a:defRPr sz="1400">
                <a:solidFill>
                  <a:srgbClr val="000000"/>
                </a:solidFill>
                <a:ea typeface="ＭＳ Ｐゴシック" pitchFamily="-112" charset="-128"/>
              </a:defRPr>
            </a:lvl1pPr>
          </a:lstStyle>
          <a:p>
            <a:pPr>
              <a:defRPr/>
            </a:pPr>
            <a:fld id="{BE950018-0DC3-464B-95BA-EE5CFB8E581B}" type="slidenum">
              <a:rPr lang="en-US"/>
              <a:pPr>
                <a:defRPr/>
              </a:pPr>
              <a:t>‹#›</a:t>
            </a:fld>
            <a:endParaRPr lang="en-US"/>
          </a:p>
        </p:txBody>
      </p:sp>
      <p:pic>
        <p:nvPicPr>
          <p:cNvPr id="1031" name="Picture 6"/>
          <p:cNvPicPr>
            <a:picLocks noChangeAspect="1" noChangeArrowheads="1"/>
          </p:cNvPicPr>
          <p:nvPr/>
        </p:nvPicPr>
        <p:blipFill>
          <a:blip r:embed="rId14" cstate="print"/>
          <a:srcRect/>
          <a:stretch>
            <a:fillRect/>
          </a:stretch>
        </p:blipFill>
        <p:spPr bwMode="auto">
          <a:xfrm>
            <a:off x="152400" y="6248400"/>
            <a:ext cx="1873250" cy="50006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ＭＳ Ｐゴシック" pitchFamily="-112" charset="-128"/>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16" charset="-128"/>
          <a:cs typeface="ＭＳ Ｐゴシック" pitchFamily="-112" charset="-128"/>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16" charset="-128"/>
          <a:cs typeface="ＭＳ Ｐゴシック" pitchFamily="-112" charset="-128"/>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16" charset="-128"/>
          <a:cs typeface="ＭＳ Ｐゴシック" pitchFamily="-112" charset="-128"/>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16" charset="-128"/>
          <a:cs typeface="ＭＳ Ｐゴシック" pitchFamily="-112" charset="-128"/>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16" charset="-128"/>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16" charset="-128"/>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16" charset="-128"/>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16"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ＭＳ Ｐゴシック" pitchFamily="-112" charset="-128"/>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jpeg"/><Relationship Id="rId10" Type="http://schemas.openxmlformats.org/officeDocument/2006/relationships/image" Target="../media/image9.tiff"/><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25.png"/><Relationship Id="rId7"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9.tiff"/><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9.tiff"/><Relationship Id="rId5" Type="http://schemas.openxmlformats.org/officeDocument/2006/relationships/image" Target="../media/image28.png"/><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9.tiff"/></Relationships>
</file>

<file path=ppt/slides/_rels/slide2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nimbios.org/" TargetMode="Externa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File:Darwin's_finches_by_Gould.jpg" TargetMode="Externa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cstate="print"/>
          <a:srcRect/>
          <a:stretch>
            <a:fillRect/>
          </a:stretch>
        </p:blipFill>
        <p:spPr bwMode="auto">
          <a:xfrm>
            <a:off x="1143000" y="0"/>
            <a:ext cx="6913563" cy="1765300"/>
          </a:xfrm>
          <a:prstGeom prst="rect">
            <a:avLst/>
          </a:prstGeom>
          <a:noFill/>
          <a:ln w="9525">
            <a:noFill/>
            <a:round/>
            <a:headEnd/>
            <a:tailEnd/>
          </a:ln>
        </p:spPr>
      </p:pic>
      <p:sp>
        <p:nvSpPr>
          <p:cNvPr id="2052" name="Rectangle 3"/>
          <p:cNvSpPr>
            <a:spLocks noChangeArrowheads="1"/>
          </p:cNvSpPr>
          <p:nvPr/>
        </p:nvSpPr>
        <p:spPr bwMode="auto">
          <a:xfrm>
            <a:off x="0" y="1905000"/>
            <a:ext cx="9144000" cy="833178"/>
          </a:xfrm>
          <a:prstGeom prst="rect">
            <a:avLst/>
          </a:prstGeom>
          <a:noFill/>
          <a:ln w="9525">
            <a:noFill/>
            <a:round/>
            <a:headEnd/>
            <a:tailEnd/>
          </a:ln>
        </p:spPr>
        <p:txBody>
          <a:bodyPr lIns="90000" tIns="46800" rIns="90000" bIns="46800">
            <a:spAutoFit/>
          </a:bodyPr>
          <a:lstStyle/>
          <a:p>
            <a:pPr algn="ct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dirty="0" smtClean="0">
                <a:solidFill>
                  <a:schemeClr val="accent4"/>
                </a:solidFill>
                <a:latin typeface="Comic Sans MS" pitchFamily="66" charset="0"/>
              </a:rPr>
              <a:t>Biology </a:t>
            </a:r>
            <a:r>
              <a:rPr lang="en-US" sz="4800" dirty="0" smtClean="0">
                <a:solidFill>
                  <a:schemeClr val="accent4"/>
                </a:solidFill>
                <a:latin typeface="Comic Sans MS" pitchFamily="66" charset="0"/>
              </a:rPr>
              <a:t>Toolkit</a:t>
            </a:r>
            <a:endParaRPr lang="en-US" sz="4800" dirty="0" smtClean="0">
              <a:solidFill>
                <a:schemeClr val="accent4"/>
              </a:solidFill>
              <a:latin typeface="Comic Sans MS" pitchFamily="66" charset="0"/>
            </a:endParaRPr>
          </a:p>
        </p:txBody>
      </p:sp>
      <p:pic>
        <p:nvPicPr>
          <p:cNvPr id="2054" name="Picture 5"/>
          <p:cNvPicPr>
            <a:picLocks noChangeAspect="1" noChangeArrowheads="1"/>
          </p:cNvPicPr>
          <p:nvPr/>
        </p:nvPicPr>
        <p:blipFill>
          <a:blip r:embed="rId4" cstate="print"/>
          <a:srcRect/>
          <a:stretch>
            <a:fillRect/>
          </a:stretch>
        </p:blipFill>
        <p:spPr bwMode="auto">
          <a:xfrm>
            <a:off x="7162800" y="5715000"/>
            <a:ext cx="1314450" cy="962025"/>
          </a:xfrm>
          <a:prstGeom prst="rect">
            <a:avLst/>
          </a:prstGeom>
          <a:noFill/>
          <a:ln w="9525">
            <a:noFill/>
            <a:round/>
            <a:headEnd/>
            <a:tailEnd/>
          </a:ln>
        </p:spPr>
      </p:pic>
      <p:sp>
        <p:nvSpPr>
          <p:cNvPr id="2055" name="Text Box 6"/>
          <p:cNvSpPr txBox="1">
            <a:spLocks noChangeArrowheads="1"/>
          </p:cNvSpPr>
          <p:nvPr/>
        </p:nvSpPr>
        <p:spPr bwMode="auto">
          <a:xfrm>
            <a:off x="4343400" y="5943600"/>
            <a:ext cx="2332038" cy="703263"/>
          </a:xfrm>
          <a:prstGeom prst="rect">
            <a:avLst/>
          </a:prstGeom>
          <a:noFill/>
          <a:ln w="9525">
            <a:noFill/>
            <a:round/>
            <a:headEnd/>
            <a:tailEnd/>
          </a:ln>
        </p:spPr>
        <p:txBody>
          <a:bodyPr wrap="none" lIns="90000" tIns="46800" rIns="90000" bIns="46800">
            <a:spAutoFit/>
          </a:bodyPr>
          <a:lstStyle/>
          <a:p>
            <a:pP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US Department of</a:t>
            </a:r>
          </a:p>
          <a:p>
            <a:pP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Homeland Security</a:t>
            </a:r>
          </a:p>
        </p:txBody>
      </p:sp>
      <p:cxnSp>
        <p:nvCxnSpPr>
          <p:cNvPr id="2057" name="Straight Connector 10"/>
          <p:cNvCxnSpPr>
            <a:cxnSpLocks noChangeShapeType="1"/>
          </p:cNvCxnSpPr>
          <p:nvPr/>
        </p:nvCxnSpPr>
        <p:spPr bwMode="auto">
          <a:xfrm>
            <a:off x="152400" y="1905000"/>
            <a:ext cx="8686800" cy="0"/>
          </a:xfrm>
          <a:prstGeom prst="line">
            <a:avLst/>
          </a:prstGeom>
          <a:noFill/>
          <a:ln w="28575" algn="ctr">
            <a:solidFill>
              <a:schemeClr val="tx1"/>
            </a:solidFill>
            <a:round/>
            <a:headEnd/>
            <a:tailEnd/>
          </a:ln>
        </p:spPr>
      </p:cxnSp>
      <p:cxnSp>
        <p:nvCxnSpPr>
          <p:cNvPr id="2058" name="Straight Connector 11"/>
          <p:cNvCxnSpPr>
            <a:cxnSpLocks noChangeShapeType="1"/>
          </p:cNvCxnSpPr>
          <p:nvPr/>
        </p:nvCxnSpPr>
        <p:spPr bwMode="auto">
          <a:xfrm>
            <a:off x="228600" y="5638800"/>
            <a:ext cx="8686800" cy="0"/>
          </a:xfrm>
          <a:prstGeom prst="line">
            <a:avLst/>
          </a:prstGeom>
          <a:noFill/>
          <a:ln w="28575" algn="ctr">
            <a:solidFill>
              <a:schemeClr val="tx1"/>
            </a:solidFill>
            <a:round/>
            <a:headEnd/>
            <a:tailEnd/>
          </a:ln>
        </p:spPr>
      </p:cxnSp>
      <p:grpSp>
        <p:nvGrpSpPr>
          <p:cNvPr id="19" name="Group 18"/>
          <p:cNvGrpSpPr/>
          <p:nvPr/>
        </p:nvGrpSpPr>
        <p:grpSpPr>
          <a:xfrm>
            <a:off x="1524000" y="2743200"/>
            <a:ext cx="6058938" cy="2743200"/>
            <a:chOff x="838200" y="2895600"/>
            <a:chExt cx="6058938" cy="2743200"/>
          </a:xfrm>
        </p:grpSpPr>
        <p:pic>
          <p:nvPicPr>
            <p:cNvPr id="9" name="Picture 2"/>
            <p:cNvPicPr>
              <a:picLocks noChangeAspect="1" noChangeArrowheads="1"/>
            </p:cNvPicPr>
            <p:nvPr/>
          </p:nvPicPr>
          <p:blipFill>
            <a:blip r:embed="rId5" cstate="print"/>
            <a:srcRect t="2623" b="2951"/>
            <a:stretch>
              <a:fillRect/>
            </a:stretch>
          </p:blipFill>
          <p:spPr bwMode="auto">
            <a:xfrm>
              <a:off x="838200" y="2895600"/>
              <a:ext cx="6058938" cy="27432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1905000" y="4358736"/>
              <a:ext cx="533400" cy="293539"/>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2895600" y="4343400"/>
              <a:ext cx="493511" cy="280128"/>
            </a:xfrm>
            <a:prstGeom prst="rect">
              <a:avLst/>
            </a:prstGeom>
            <a:noFill/>
            <a:ln w="9525">
              <a:noFill/>
              <a:miter lim="800000"/>
              <a:headEnd/>
              <a:tailEnd/>
            </a:ln>
            <a:effectLst/>
          </p:spPr>
        </p:pic>
        <p:pic>
          <p:nvPicPr>
            <p:cNvPr id="12" name="Picture 5"/>
            <p:cNvPicPr>
              <a:picLocks noChangeAspect="1" noChangeArrowheads="1"/>
            </p:cNvPicPr>
            <p:nvPr/>
          </p:nvPicPr>
          <p:blipFill>
            <a:blip r:embed="rId8" cstate="print"/>
            <a:srcRect/>
            <a:stretch>
              <a:fillRect/>
            </a:stretch>
          </p:blipFill>
          <p:spPr bwMode="auto">
            <a:xfrm>
              <a:off x="3810000" y="4267200"/>
              <a:ext cx="381000" cy="483854"/>
            </a:xfrm>
            <a:prstGeom prst="rect">
              <a:avLst/>
            </a:prstGeom>
            <a:noFill/>
            <a:ln w="9525">
              <a:noFill/>
              <a:miter lim="800000"/>
              <a:headEnd/>
              <a:tailEnd/>
            </a:ln>
            <a:effectLst/>
          </p:spPr>
        </p:pic>
        <p:pic>
          <p:nvPicPr>
            <p:cNvPr id="13" name="Picture 6"/>
            <p:cNvPicPr>
              <a:picLocks noChangeAspect="1" noChangeArrowheads="1"/>
            </p:cNvPicPr>
            <p:nvPr/>
          </p:nvPicPr>
          <p:blipFill>
            <a:blip r:embed="rId9" cstate="print"/>
            <a:srcRect/>
            <a:stretch>
              <a:fillRect/>
            </a:stretch>
          </p:blipFill>
          <p:spPr bwMode="auto">
            <a:xfrm>
              <a:off x="4495800" y="4343400"/>
              <a:ext cx="609600" cy="342859"/>
            </a:xfrm>
            <a:prstGeom prst="rect">
              <a:avLst/>
            </a:prstGeom>
            <a:noFill/>
            <a:ln w="9525">
              <a:noFill/>
              <a:miter lim="800000"/>
              <a:headEnd/>
              <a:tailEnd/>
            </a:ln>
            <a:effectLst/>
          </p:spPr>
        </p:pic>
        <p:sp>
          <p:nvSpPr>
            <p:cNvPr id="14" name="TextBox 13"/>
            <p:cNvSpPr txBox="1"/>
            <p:nvPr/>
          </p:nvSpPr>
          <p:spPr>
            <a:xfrm>
              <a:off x="2438400" y="4267200"/>
              <a:ext cx="332142" cy="461665"/>
            </a:xfrm>
            <a:prstGeom prst="rect">
              <a:avLst/>
            </a:prstGeom>
            <a:noFill/>
          </p:spPr>
          <p:txBody>
            <a:bodyPr wrap="none" rtlCol="0">
              <a:spAutoFit/>
            </a:bodyPr>
            <a:lstStyle/>
            <a:p>
              <a:r>
                <a:rPr lang="en-US" dirty="0" smtClean="0">
                  <a:latin typeface="Comic Sans MS" pitchFamily="66" charset="0"/>
                </a:rPr>
                <a:t>+</a:t>
              </a:r>
              <a:endParaRPr lang="en-US" dirty="0">
                <a:latin typeface="Comic Sans MS" pitchFamily="66" charset="0"/>
              </a:endParaRPr>
            </a:p>
          </p:txBody>
        </p:sp>
        <p:sp>
          <p:nvSpPr>
            <p:cNvPr id="15" name="TextBox 14"/>
            <p:cNvSpPr txBox="1"/>
            <p:nvPr/>
          </p:nvSpPr>
          <p:spPr>
            <a:xfrm>
              <a:off x="4191000" y="4267200"/>
              <a:ext cx="332142" cy="461665"/>
            </a:xfrm>
            <a:prstGeom prst="rect">
              <a:avLst/>
            </a:prstGeom>
            <a:noFill/>
          </p:spPr>
          <p:txBody>
            <a:bodyPr wrap="none" rtlCol="0">
              <a:spAutoFit/>
            </a:bodyPr>
            <a:lstStyle/>
            <a:p>
              <a:r>
                <a:rPr lang="en-US" dirty="0" smtClean="0">
                  <a:latin typeface="Comic Sans MS" pitchFamily="66" charset="0"/>
                </a:rPr>
                <a:t>+</a:t>
              </a:r>
              <a:endParaRPr lang="en-US" dirty="0">
                <a:latin typeface="Comic Sans MS" pitchFamily="66" charset="0"/>
              </a:endParaRPr>
            </a:p>
          </p:txBody>
        </p:sp>
        <p:sp>
          <p:nvSpPr>
            <p:cNvPr id="16" name="TextBox 15"/>
            <p:cNvSpPr txBox="1"/>
            <p:nvPr/>
          </p:nvSpPr>
          <p:spPr>
            <a:xfrm>
              <a:off x="3429000" y="4267200"/>
              <a:ext cx="332142" cy="461665"/>
            </a:xfrm>
            <a:prstGeom prst="rect">
              <a:avLst/>
            </a:prstGeom>
            <a:noFill/>
          </p:spPr>
          <p:txBody>
            <a:bodyPr wrap="none" rtlCol="0">
              <a:spAutoFit/>
            </a:bodyPr>
            <a:lstStyle/>
            <a:p>
              <a:r>
                <a:rPr lang="en-US" dirty="0" smtClean="0">
                  <a:latin typeface="Comic Sans MS" pitchFamily="66" charset="0"/>
                </a:rPr>
                <a:t>+</a:t>
              </a:r>
              <a:endParaRPr lang="en-US" dirty="0">
                <a:latin typeface="Comic Sans MS" pitchFamily="66" charset="0"/>
              </a:endParaRPr>
            </a:p>
          </p:txBody>
        </p:sp>
        <p:sp>
          <p:nvSpPr>
            <p:cNvPr id="17" name="TextBox 16"/>
            <p:cNvSpPr txBox="1"/>
            <p:nvPr/>
          </p:nvSpPr>
          <p:spPr>
            <a:xfrm>
              <a:off x="5181600" y="4267200"/>
              <a:ext cx="595035" cy="461665"/>
            </a:xfrm>
            <a:prstGeom prst="rect">
              <a:avLst/>
            </a:prstGeom>
            <a:noFill/>
          </p:spPr>
          <p:txBody>
            <a:bodyPr wrap="none" rtlCol="0">
              <a:spAutoFit/>
            </a:bodyPr>
            <a:lstStyle/>
            <a:p>
              <a:r>
                <a:rPr lang="en-US" dirty="0" smtClean="0">
                  <a:latin typeface="Comic Sans MS" pitchFamily="66" charset="0"/>
                </a:rPr>
                <a:t>= ?</a:t>
              </a:r>
              <a:endParaRPr lang="en-US" dirty="0">
                <a:latin typeface="Comic Sans MS" pitchFamily="66" charset="0"/>
              </a:endParaRPr>
            </a:p>
          </p:txBody>
        </p:sp>
        <p:sp>
          <p:nvSpPr>
            <p:cNvPr id="18" name="TextBox 17"/>
            <p:cNvSpPr txBox="1"/>
            <p:nvPr/>
          </p:nvSpPr>
          <p:spPr>
            <a:xfrm>
              <a:off x="1447800" y="3429000"/>
              <a:ext cx="4875053" cy="584775"/>
            </a:xfrm>
            <a:prstGeom prst="rect">
              <a:avLst/>
            </a:prstGeom>
            <a:noFill/>
          </p:spPr>
          <p:txBody>
            <a:bodyPr wrap="none" rtlCol="0">
              <a:spAutoFit/>
            </a:bodyPr>
            <a:lstStyle/>
            <a:p>
              <a:r>
                <a:rPr lang="en-US" sz="3200" dirty="0" smtClean="0">
                  <a:latin typeface="Comic Sans MS" pitchFamily="66" charset="0"/>
                </a:rPr>
                <a:t>Quantifying Biodiversity</a:t>
              </a:r>
              <a:endParaRPr lang="en-US" sz="3200" dirty="0">
                <a:latin typeface="Comic Sans MS" pitchFamily="66" charset="0"/>
              </a:endParaRPr>
            </a:p>
          </p:txBody>
        </p:sp>
      </p:grpSp>
      <p:pic>
        <p:nvPicPr>
          <p:cNvPr id="20" name="Picture 19" descr="nsf1_print.tif"/>
          <p:cNvPicPr>
            <a:picLocks noChangeAspect="1"/>
          </p:cNvPicPr>
          <p:nvPr/>
        </p:nvPicPr>
        <p:blipFill>
          <a:blip r:embed="rId10" cstate="print"/>
          <a:stretch>
            <a:fillRect/>
          </a:stretch>
        </p:blipFill>
        <p:spPr>
          <a:xfrm>
            <a:off x="2590800" y="5715000"/>
            <a:ext cx="1066800" cy="107296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990600"/>
            <a:ext cx="7770813" cy="1433513"/>
          </a:xfrm>
        </p:spPr>
        <p:txBody>
          <a:bodyPr/>
          <a:lstStyle/>
          <a:p>
            <a:r>
              <a:rPr lang="en-US" dirty="0" smtClean="0"/>
              <a:t>First! Make Your </a:t>
            </a:r>
            <a:r>
              <a:rPr lang="en-US" b="1" dirty="0" smtClean="0">
                <a:solidFill>
                  <a:schemeClr val="accent6"/>
                </a:solidFill>
              </a:rPr>
              <a:t>Hypothesis</a:t>
            </a:r>
          </a:p>
        </p:txBody>
      </p:sp>
      <p:sp>
        <p:nvSpPr>
          <p:cNvPr id="10243" name="Content Placeholder 2"/>
          <p:cNvSpPr>
            <a:spLocks noGrp="1"/>
          </p:cNvSpPr>
          <p:nvPr>
            <p:ph idx="1"/>
          </p:nvPr>
        </p:nvSpPr>
        <p:spPr>
          <a:xfrm>
            <a:off x="685800" y="2438400"/>
            <a:ext cx="7770813" cy="3656013"/>
          </a:xfrm>
        </p:spPr>
        <p:txBody>
          <a:bodyPr/>
          <a:lstStyle/>
          <a:p>
            <a:r>
              <a:rPr lang="en-US" sz="2800" dirty="0" smtClean="0"/>
              <a:t>A </a:t>
            </a:r>
            <a:r>
              <a:rPr lang="en-US" sz="2800" u="sng" dirty="0" smtClean="0">
                <a:solidFill>
                  <a:schemeClr val="accent6"/>
                </a:solidFill>
              </a:rPr>
              <a:t>hypothesis</a:t>
            </a:r>
            <a:r>
              <a:rPr lang="en-US" sz="2800" dirty="0" smtClean="0"/>
              <a:t> is an educated guess based on knowledge</a:t>
            </a:r>
          </a:p>
          <a:p>
            <a:r>
              <a:rPr lang="en-US" sz="2800" dirty="0" smtClean="0"/>
              <a:t>A </a:t>
            </a:r>
            <a:r>
              <a:rPr lang="en-US" sz="2800" u="sng" dirty="0" smtClean="0">
                <a:solidFill>
                  <a:schemeClr val="accent6"/>
                </a:solidFill>
              </a:rPr>
              <a:t>hypothesis</a:t>
            </a:r>
            <a:r>
              <a:rPr lang="en-US" sz="2800" dirty="0" smtClean="0"/>
              <a:t> can be either accepted or rejected based on the collected data and data analysis</a:t>
            </a:r>
          </a:p>
          <a:p>
            <a:r>
              <a:rPr lang="en-US" sz="2800" dirty="0" smtClean="0"/>
              <a:t>Based on the </a:t>
            </a:r>
            <a:r>
              <a:rPr lang="en-US" sz="2800" u="sng" dirty="0" smtClean="0">
                <a:solidFill>
                  <a:schemeClr val="accent6"/>
                </a:solidFill>
              </a:rPr>
              <a:t>hypothesis</a:t>
            </a:r>
            <a:r>
              <a:rPr lang="en-US" sz="2800" dirty="0" smtClean="0"/>
              <a:t>, predictions can be made about answers to biological questions.</a:t>
            </a:r>
          </a:p>
        </p:txBody>
      </p:sp>
      <p:pic>
        <p:nvPicPr>
          <p:cNvPr id="1026" name="Picture 2" descr="C:\Users\User\AppData\Local\Microsoft\Windows\Temporary Internet Files\Low\Content.IE5\MQ1EUZFC\MC900434805[1].PNG"/>
          <p:cNvPicPr>
            <a:picLocks noChangeAspect="1" noChangeArrowheads="1"/>
          </p:cNvPicPr>
          <p:nvPr/>
        </p:nvPicPr>
        <p:blipFill>
          <a:blip r:embed="rId2" cstate="print"/>
          <a:srcRect/>
          <a:stretch>
            <a:fillRect/>
          </a:stretch>
        </p:blipFill>
        <p:spPr bwMode="auto">
          <a:xfrm>
            <a:off x="3733800" y="152400"/>
            <a:ext cx="1219086" cy="1219086"/>
          </a:xfrm>
          <a:prstGeom prst="rect">
            <a:avLst/>
          </a:prstGeom>
          <a:noFill/>
        </p:spPr>
      </p:pic>
      <p:pic>
        <p:nvPicPr>
          <p:cNvPr id="6" name="Picture 5" descr="nsf1_print.tif"/>
          <p:cNvPicPr>
            <a:picLocks noChangeAspect="1"/>
          </p:cNvPicPr>
          <p:nvPr/>
        </p:nvPicPr>
        <p:blipFill>
          <a:blip r:embed="rId3" cstate="print"/>
          <a:stretch>
            <a:fillRect/>
          </a:stretch>
        </p:blipFill>
        <p:spPr>
          <a:xfrm>
            <a:off x="8077200" y="5785034"/>
            <a:ext cx="1066800" cy="10729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Examples of </a:t>
            </a:r>
            <a:r>
              <a:rPr lang="en-US" b="1" dirty="0" smtClean="0">
                <a:solidFill>
                  <a:schemeClr val="accent6"/>
                </a:solidFill>
              </a:rPr>
              <a:t>Hypotheses</a:t>
            </a:r>
          </a:p>
        </p:txBody>
      </p:sp>
      <p:sp>
        <p:nvSpPr>
          <p:cNvPr id="10243" name="Content Placeholder 2"/>
          <p:cNvSpPr>
            <a:spLocks noGrp="1"/>
          </p:cNvSpPr>
          <p:nvPr>
            <p:ph idx="1"/>
          </p:nvPr>
        </p:nvSpPr>
        <p:spPr/>
        <p:txBody>
          <a:bodyPr/>
          <a:lstStyle/>
          <a:p>
            <a:pPr>
              <a:buNone/>
            </a:pPr>
            <a:r>
              <a:rPr lang="en-US" sz="2000" dirty="0" smtClean="0"/>
              <a:t>There is water on Mars. </a:t>
            </a:r>
            <a:r>
              <a:rPr lang="en-US" sz="1400" b="1" dirty="0" smtClean="0">
                <a:solidFill>
                  <a:schemeClr val="bg1"/>
                </a:solidFill>
              </a:rPr>
              <a:t>True! Almost all of it is ice. Source: NASA</a:t>
            </a:r>
          </a:p>
          <a:p>
            <a:pPr>
              <a:buNone/>
            </a:pPr>
            <a:r>
              <a:rPr lang="en-US" sz="2000" dirty="0" smtClean="0"/>
              <a:t>The global temperature of our planet has risen. </a:t>
            </a:r>
            <a:r>
              <a:rPr lang="en-US" sz="1400" b="1" dirty="0" smtClean="0">
                <a:solidFill>
                  <a:schemeClr val="bg1"/>
                </a:solidFill>
              </a:rPr>
              <a:t>True! Between 1906 and 2007, the global surface temperature has risen 0.74ºC [±.18]. Source: IPCC</a:t>
            </a:r>
          </a:p>
          <a:p>
            <a:pPr>
              <a:buNone/>
            </a:pPr>
            <a:r>
              <a:rPr lang="en-US" sz="2000" dirty="0" smtClean="0"/>
              <a:t>More people in this room like Justin </a:t>
            </a:r>
            <a:r>
              <a:rPr lang="en-US" sz="2000" dirty="0" err="1" smtClean="0"/>
              <a:t>Bieber</a:t>
            </a:r>
            <a:r>
              <a:rPr lang="en-US" sz="2000" dirty="0" smtClean="0"/>
              <a:t> than do not like him. </a:t>
            </a:r>
            <a:r>
              <a:rPr lang="en-US" sz="1400" b="1" dirty="0" smtClean="0">
                <a:solidFill>
                  <a:schemeClr val="bg1"/>
                </a:solidFill>
              </a:rPr>
              <a:t>Test it out – what did you find?</a:t>
            </a:r>
          </a:p>
          <a:p>
            <a:pPr>
              <a:buNone/>
            </a:pPr>
            <a:r>
              <a:rPr lang="en-US" sz="2800" dirty="0" smtClean="0">
                <a:solidFill>
                  <a:schemeClr val="accent6"/>
                </a:solidFill>
              </a:rPr>
              <a:t>What would be a good hypothesis for our ecologist?</a:t>
            </a:r>
          </a:p>
          <a:p>
            <a:pPr>
              <a:buNone/>
            </a:pPr>
            <a:endParaRPr lang="en-US" sz="2800" dirty="0" smtClean="0"/>
          </a:p>
          <a:p>
            <a:pPr>
              <a:buNone/>
            </a:pPr>
            <a:endParaRPr lang="en-US" sz="2800" dirty="0" smtClean="0"/>
          </a:p>
        </p:txBody>
      </p:sp>
      <p:pic>
        <p:nvPicPr>
          <p:cNvPr id="5" name="Picture 3"/>
          <p:cNvPicPr>
            <a:picLocks noChangeAspect="1"/>
          </p:cNvPicPr>
          <p:nvPr/>
        </p:nvPicPr>
        <p:blipFill>
          <a:blip r:embed="rId2" cstate="print"/>
          <a:srcRect/>
          <a:stretch>
            <a:fillRect/>
          </a:stretch>
        </p:blipFill>
        <p:spPr bwMode="auto">
          <a:xfrm>
            <a:off x="1109663" y="4660900"/>
            <a:ext cx="1638300" cy="1295400"/>
          </a:xfrm>
          <a:prstGeom prst="rect">
            <a:avLst/>
          </a:prstGeom>
          <a:noFill/>
          <a:ln w="9525">
            <a:noFill/>
            <a:miter lim="800000"/>
            <a:headEnd/>
            <a:tailEnd/>
          </a:ln>
        </p:spPr>
      </p:pic>
      <p:pic>
        <p:nvPicPr>
          <p:cNvPr id="6" name="Picture 4"/>
          <p:cNvPicPr>
            <a:picLocks noChangeAspect="1"/>
          </p:cNvPicPr>
          <p:nvPr/>
        </p:nvPicPr>
        <p:blipFill>
          <a:blip r:embed="rId3" cstate="print"/>
          <a:srcRect/>
          <a:stretch>
            <a:fillRect/>
          </a:stretch>
        </p:blipFill>
        <p:spPr bwMode="auto">
          <a:xfrm>
            <a:off x="3678238" y="4660900"/>
            <a:ext cx="1574800" cy="1295400"/>
          </a:xfrm>
          <a:prstGeom prst="rect">
            <a:avLst/>
          </a:prstGeom>
          <a:noFill/>
          <a:ln w="9525">
            <a:noFill/>
            <a:miter lim="800000"/>
            <a:headEnd/>
            <a:tailEnd/>
          </a:ln>
        </p:spPr>
      </p:pic>
      <p:pic>
        <p:nvPicPr>
          <p:cNvPr id="7" name="Picture 5"/>
          <p:cNvPicPr>
            <a:picLocks noChangeAspect="1"/>
          </p:cNvPicPr>
          <p:nvPr/>
        </p:nvPicPr>
        <p:blipFill>
          <a:blip r:embed="rId4" cstate="print"/>
          <a:srcRect/>
          <a:stretch>
            <a:fillRect/>
          </a:stretch>
        </p:blipFill>
        <p:spPr bwMode="auto">
          <a:xfrm>
            <a:off x="6340475" y="4660900"/>
            <a:ext cx="1778000" cy="1295400"/>
          </a:xfrm>
          <a:prstGeom prst="rect">
            <a:avLst/>
          </a:prstGeom>
          <a:noFill/>
          <a:ln w="9525">
            <a:noFill/>
            <a:miter lim="800000"/>
            <a:headEnd/>
            <a:tailEnd/>
          </a:ln>
        </p:spPr>
      </p:pic>
      <p:pic>
        <p:nvPicPr>
          <p:cNvPr id="8" name="Picture 7" descr="nsf1_print.tif"/>
          <p:cNvPicPr>
            <a:picLocks noChangeAspect="1"/>
          </p:cNvPicPr>
          <p:nvPr/>
        </p:nvPicPr>
        <p:blipFill>
          <a:blip r:embed="rId5" cstate="print"/>
          <a:stretch>
            <a:fillRect/>
          </a:stretch>
        </p:blipFill>
        <p:spPr>
          <a:xfrm>
            <a:off x="8077200" y="5785034"/>
            <a:ext cx="1066800" cy="10729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Examples of </a:t>
            </a:r>
            <a:r>
              <a:rPr lang="en-US" b="1" dirty="0" smtClean="0">
                <a:solidFill>
                  <a:schemeClr val="accent6"/>
                </a:solidFill>
              </a:rPr>
              <a:t>Hypotheses</a:t>
            </a:r>
          </a:p>
        </p:txBody>
      </p:sp>
      <p:sp>
        <p:nvSpPr>
          <p:cNvPr id="10243" name="Content Placeholder 2"/>
          <p:cNvSpPr>
            <a:spLocks noGrp="1"/>
          </p:cNvSpPr>
          <p:nvPr>
            <p:ph idx="1"/>
          </p:nvPr>
        </p:nvSpPr>
        <p:spPr/>
        <p:txBody>
          <a:bodyPr/>
          <a:lstStyle/>
          <a:p>
            <a:pPr>
              <a:buNone/>
            </a:pPr>
            <a:r>
              <a:rPr lang="en-US" sz="2000" dirty="0" smtClean="0"/>
              <a:t>There is water on Mars. </a:t>
            </a:r>
            <a:r>
              <a:rPr lang="en-US" sz="1400" b="1" dirty="0" smtClean="0">
                <a:solidFill>
                  <a:srgbClr val="00B050"/>
                </a:solidFill>
              </a:rPr>
              <a:t>True! Almost all of it is ice. Source: NASA</a:t>
            </a:r>
          </a:p>
          <a:p>
            <a:pPr>
              <a:buNone/>
            </a:pPr>
            <a:r>
              <a:rPr lang="en-US" sz="2000" dirty="0" smtClean="0"/>
              <a:t>The global temperature of our planet has risen. </a:t>
            </a:r>
            <a:r>
              <a:rPr lang="en-US" sz="1400" b="1" dirty="0" smtClean="0">
                <a:solidFill>
                  <a:srgbClr val="00B050"/>
                </a:solidFill>
              </a:rPr>
              <a:t>True! Between 1906 and 2007, the global surface temperature has risen 0.74ºC [±.18]. Source: IPCC</a:t>
            </a:r>
          </a:p>
          <a:p>
            <a:pPr>
              <a:buNone/>
            </a:pPr>
            <a:r>
              <a:rPr lang="en-US" sz="2000" dirty="0" smtClean="0"/>
              <a:t>More people in this room like Justin </a:t>
            </a:r>
            <a:r>
              <a:rPr lang="en-US" sz="2000" dirty="0" err="1" smtClean="0"/>
              <a:t>Bieber</a:t>
            </a:r>
            <a:r>
              <a:rPr lang="en-US" sz="2000" dirty="0" smtClean="0"/>
              <a:t> than do not like him. </a:t>
            </a:r>
            <a:r>
              <a:rPr lang="en-US" sz="1400" b="1" dirty="0" smtClean="0">
                <a:solidFill>
                  <a:srgbClr val="00B050"/>
                </a:solidFill>
              </a:rPr>
              <a:t>Test it out – what did you find?</a:t>
            </a:r>
          </a:p>
          <a:p>
            <a:pPr>
              <a:buNone/>
            </a:pPr>
            <a:r>
              <a:rPr lang="en-US" sz="2800" dirty="0" smtClean="0">
                <a:solidFill>
                  <a:schemeClr val="accent6"/>
                </a:solidFill>
              </a:rPr>
              <a:t>What would be a good hypothesis for our ecologist?</a:t>
            </a:r>
          </a:p>
          <a:p>
            <a:pPr>
              <a:buNone/>
            </a:pPr>
            <a:endParaRPr lang="en-US" sz="2800" dirty="0" smtClean="0"/>
          </a:p>
          <a:p>
            <a:pPr>
              <a:buNone/>
            </a:pPr>
            <a:endParaRPr lang="en-US" sz="2800" dirty="0" smtClean="0"/>
          </a:p>
        </p:txBody>
      </p:sp>
      <p:pic>
        <p:nvPicPr>
          <p:cNvPr id="5" name="Picture 3"/>
          <p:cNvPicPr>
            <a:picLocks noChangeAspect="1"/>
          </p:cNvPicPr>
          <p:nvPr/>
        </p:nvPicPr>
        <p:blipFill>
          <a:blip r:embed="rId2" cstate="print"/>
          <a:srcRect/>
          <a:stretch>
            <a:fillRect/>
          </a:stretch>
        </p:blipFill>
        <p:spPr bwMode="auto">
          <a:xfrm>
            <a:off x="1109663" y="4660900"/>
            <a:ext cx="1638300" cy="1295400"/>
          </a:xfrm>
          <a:prstGeom prst="rect">
            <a:avLst/>
          </a:prstGeom>
          <a:noFill/>
          <a:ln w="9525">
            <a:noFill/>
            <a:miter lim="800000"/>
            <a:headEnd/>
            <a:tailEnd/>
          </a:ln>
        </p:spPr>
      </p:pic>
      <p:pic>
        <p:nvPicPr>
          <p:cNvPr id="6" name="Picture 4"/>
          <p:cNvPicPr>
            <a:picLocks noChangeAspect="1"/>
          </p:cNvPicPr>
          <p:nvPr/>
        </p:nvPicPr>
        <p:blipFill>
          <a:blip r:embed="rId3" cstate="print"/>
          <a:srcRect/>
          <a:stretch>
            <a:fillRect/>
          </a:stretch>
        </p:blipFill>
        <p:spPr bwMode="auto">
          <a:xfrm>
            <a:off x="3678238" y="4660900"/>
            <a:ext cx="1574800" cy="1295400"/>
          </a:xfrm>
          <a:prstGeom prst="rect">
            <a:avLst/>
          </a:prstGeom>
          <a:noFill/>
          <a:ln w="9525">
            <a:noFill/>
            <a:miter lim="800000"/>
            <a:headEnd/>
            <a:tailEnd/>
          </a:ln>
        </p:spPr>
      </p:pic>
      <p:pic>
        <p:nvPicPr>
          <p:cNvPr id="7" name="Picture 5"/>
          <p:cNvPicPr>
            <a:picLocks noChangeAspect="1"/>
          </p:cNvPicPr>
          <p:nvPr/>
        </p:nvPicPr>
        <p:blipFill>
          <a:blip r:embed="rId4" cstate="print"/>
          <a:srcRect/>
          <a:stretch>
            <a:fillRect/>
          </a:stretch>
        </p:blipFill>
        <p:spPr bwMode="auto">
          <a:xfrm>
            <a:off x="6340475" y="4660900"/>
            <a:ext cx="1778000" cy="1295400"/>
          </a:xfrm>
          <a:prstGeom prst="rect">
            <a:avLst/>
          </a:prstGeom>
          <a:noFill/>
          <a:ln w="9525">
            <a:noFill/>
            <a:miter lim="800000"/>
            <a:headEnd/>
            <a:tailEnd/>
          </a:ln>
        </p:spPr>
      </p:pic>
      <p:pic>
        <p:nvPicPr>
          <p:cNvPr id="8" name="Picture 7" descr="nsf1_print.tif"/>
          <p:cNvPicPr>
            <a:picLocks noChangeAspect="1"/>
          </p:cNvPicPr>
          <p:nvPr/>
        </p:nvPicPr>
        <p:blipFill>
          <a:blip r:embed="rId5" cstate="print"/>
          <a:stretch>
            <a:fillRect/>
          </a:stretch>
        </p:blipFill>
        <p:spPr>
          <a:xfrm>
            <a:off x="8077200" y="5785034"/>
            <a:ext cx="1066800" cy="10729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92163" y="49213"/>
            <a:ext cx="7570787" cy="1169987"/>
          </a:xfrm>
        </p:spPr>
        <p:txBody>
          <a:bodyPr/>
          <a:lstStyle/>
          <a:p>
            <a:pPr eaLnBrk="1" hangingPunct="1"/>
            <a:r>
              <a:rPr lang="en-US" smtClean="0"/>
              <a:t>Field Data</a:t>
            </a:r>
          </a:p>
        </p:txBody>
      </p:sp>
      <p:graphicFrame>
        <p:nvGraphicFramePr>
          <p:cNvPr id="6" name="Content Placeholder 5"/>
          <p:cNvGraphicFramePr>
            <a:graphicFrameLocks noGrp="1"/>
          </p:cNvGraphicFramePr>
          <p:nvPr>
            <p:ph idx="1"/>
          </p:nvPr>
        </p:nvGraphicFramePr>
        <p:xfrm>
          <a:off x="762000" y="1066800"/>
          <a:ext cx="7570787" cy="3413125"/>
        </p:xfrm>
        <a:graphic>
          <a:graphicData uri="http://schemas.openxmlformats.org/drawingml/2006/table">
            <a:tbl>
              <a:tblPr/>
              <a:tblGrid>
                <a:gridCol w="2524125"/>
                <a:gridCol w="2522537"/>
                <a:gridCol w="2524125"/>
              </a:tblGrid>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ndara" pitchFamily="-106" charset="0"/>
                          <a:ea typeface="ＭＳ Ｐゴシック" pitchFamily="-106" charset="-128"/>
                          <a:cs typeface="ＭＳ Ｐゴシック" pitchFamily="-106" charset="-128"/>
                        </a:rPr>
                        <a:t>Species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ndara" pitchFamily="-106" charset="0"/>
                          <a:ea typeface="ＭＳ Ｐゴシック" pitchFamily="-106" charset="-128"/>
                          <a:cs typeface="ＭＳ Ｐゴシック" pitchFamily="-106" charset="-128"/>
                        </a:rPr>
                        <a:t>Plot  1 Woods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ndara" pitchFamily="-106" charset="0"/>
                          <a:ea typeface="ＭＳ Ｐゴシック" pitchFamily="-106" charset="-128"/>
                          <a:cs typeface="ＭＳ Ｐゴシック" pitchFamily="-106" charset="-128"/>
                        </a:rPr>
                        <a:t>Plot 2 field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Centipedes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r>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Millipedes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Butterflies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r>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Lady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bl>
          </a:graphicData>
        </a:graphic>
      </p:graphicFrame>
      <p:pic>
        <p:nvPicPr>
          <p:cNvPr id="11293" name="Picture 3"/>
          <p:cNvPicPr>
            <a:picLocks noChangeAspect="1"/>
          </p:cNvPicPr>
          <p:nvPr/>
        </p:nvPicPr>
        <p:blipFill>
          <a:blip r:embed="rId2" cstate="print"/>
          <a:srcRect/>
          <a:stretch>
            <a:fillRect/>
          </a:stretch>
        </p:blipFill>
        <p:spPr bwMode="auto">
          <a:xfrm>
            <a:off x="6934200" y="5105400"/>
            <a:ext cx="2063750" cy="1666875"/>
          </a:xfrm>
          <a:prstGeom prst="rect">
            <a:avLst/>
          </a:prstGeom>
          <a:noFill/>
          <a:ln w="9525">
            <a:noFill/>
            <a:miter lim="800000"/>
            <a:headEnd/>
            <a:tailEnd/>
          </a:ln>
        </p:spPr>
      </p:pic>
      <p:pic>
        <p:nvPicPr>
          <p:cNvPr id="11294" name="Picture 4"/>
          <p:cNvPicPr>
            <a:picLocks noChangeAspect="1"/>
          </p:cNvPicPr>
          <p:nvPr/>
        </p:nvPicPr>
        <p:blipFill>
          <a:blip r:embed="rId3" cstate="print"/>
          <a:srcRect/>
          <a:stretch>
            <a:fillRect/>
          </a:stretch>
        </p:blipFill>
        <p:spPr bwMode="auto">
          <a:xfrm>
            <a:off x="4724400" y="5105400"/>
            <a:ext cx="1911350" cy="1666875"/>
          </a:xfrm>
          <a:prstGeom prst="rect">
            <a:avLst/>
          </a:prstGeom>
          <a:noFill/>
          <a:ln w="9525">
            <a:noFill/>
            <a:miter lim="800000"/>
            <a:headEnd/>
            <a:tailEnd/>
          </a:ln>
        </p:spPr>
      </p:pic>
      <p:pic>
        <p:nvPicPr>
          <p:cNvPr id="11295" name="Picture 6"/>
          <p:cNvPicPr>
            <a:picLocks noChangeAspect="1"/>
          </p:cNvPicPr>
          <p:nvPr/>
        </p:nvPicPr>
        <p:blipFill>
          <a:blip r:embed="rId4" cstate="print"/>
          <a:srcRect/>
          <a:stretch>
            <a:fillRect/>
          </a:stretch>
        </p:blipFill>
        <p:spPr bwMode="auto">
          <a:xfrm>
            <a:off x="2743200" y="5105400"/>
            <a:ext cx="1585913" cy="1666875"/>
          </a:xfrm>
          <a:prstGeom prst="rect">
            <a:avLst/>
          </a:prstGeom>
          <a:noFill/>
          <a:ln w="9525">
            <a:noFill/>
            <a:miter lim="800000"/>
            <a:headEnd/>
            <a:tailEnd/>
          </a:ln>
        </p:spPr>
      </p:pic>
      <p:pic>
        <p:nvPicPr>
          <p:cNvPr id="11296" name="Picture 7"/>
          <p:cNvPicPr>
            <a:picLocks noChangeAspect="1"/>
          </p:cNvPicPr>
          <p:nvPr/>
        </p:nvPicPr>
        <p:blipFill>
          <a:blip r:embed="rId5" cstate="print"/>
          <a:srcRect/>
          <a:stretch>
            <a:fillRect/>
          </a:stretch>
        </p:blipFill>
        <p:spPr bwMode="auto">
          <a:xfrm>
            <a:off x="762000" y="5105400"/>
            <a:ext cx="1738313" cy="16668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Based on the data:</a:t>
            </a:r>
          </a:p>
        </p:txBody>
      </p:sp>
      <p:sp>
        <p:nvSpPr>
          <p:cNvPr id="12291" name="Content Placeholder 2"/>
          <p:cNvSpPr>
            <a:spLocks noGrp="1"/>
          </p:cNvSpPr>
          <p:nvPr>
            <p:ph idx="1"/>
          </p:nvPr>
        </p:nvSpPr>
        <p:spPr/>
        <p:txBody>
          <a:bodyPr/>
          <a:lstStyle/>
          <a:p>
            <a:pPr eaLnBrk="1" hangingPunct="1"/>
            <a:r>
              <a:rPr lang="en-US" dirty="0" smtClean="0"/>
              <a:t>Which plot has more </a:t>
            </a:r>
            <a:r>
              <a:rPr lang="en-US" u="sng" dirty="0" smtClean="0">
                <a:solidFill>
                  <a:schemeClr val="accent2"/>
                </a:solidFill>
              </a:rPr>
              <a:t>species richness</a:t>
            </a:r>
            <a:r>
              <a:rPr lang="en-US" dirty="0" smtClean="0"/>
              <a:t>?</a:t>
            </a:r>
          </a:p>
          <a:p>
            <a:pPr eaLnBrk="1" hangingPunct="1"/>
            <a:endParaRPr lang="en-US" sz="800" dirty="0" smtClean="0"/>
          </a:p>
          <a:p>
            <a:pPr eaLnBrk="1" hangingPunct="1"/>
            <a:r>
              <a:rPr lang="en-US" dirty="0" smtClean="0"/>
              <a:t>Which plot has more </a:t>
            </a:r>
            <a:r>
              <a:rPr lang="en-US" u="sng" dirty="0" smtClean="0">
                <a:solidFill>
                  <a:schemeClr val="accent2"/>
                </a:solidFill>
              </a:rPr>
              <a:t>species evenness</a:t>
            </a:r>
            <a:r>
              <a:rPr lang="en-US" dirty="0" smtClean="0"/>
              <a:t>?</a:t>
            </a:r>
          </a:p>
          <a:p>
            <a:pPr eaLnBrk="1" hangingPunct="1"/>
            <a:endParaRPr lang="en-US" sz="800" dirty="0" smtClean="0"/>
          </a:p>
          <a:p>
            <a:pPr eaLnBrk="1" hangingPunct="1"/>
            <a:r>
              <a:rPr lang="en-US" dirty="0" smtClean="0"/>
              <a:t>Which plot has more </a:t>
            </a:r>
            <a:r>
              <a:rPr lang="en-US" u="sng" dirty="0" smtClean="0">
                <a:solidFill>
                  <a:schemeClr val="accent2"/>
                </a:solidFill>
              </a:rPr>
              <a:t>biodiversity</a:t>
            </a:r>
            <a:r>
              <a:rPr lang="en-US" dirty="0" smtClean="0"/>
              <a:t>?</a:t>
            </a:r>
          </a:p>
        </p:txBody>
      </p:sp>
      <p:pic>
        <p:nvPicPr>
          <p:cNvPr id="5" name="Picture 3"/>
          <p:cNvPicPr>
            <a:picLocks noChangeAspect="1"/>
          </p:cNvPicPr>
          <p:nvPr/>
        </p:nvPicPr>
        <p:blipFill>
          <a:blip r:embed="rId3" cstate="print"/>
          <a:srcRect/>
          <a:stretch>
            <a:fillRect/>
          </a:stretch>
        </p:blipFill>
        <p:spPr bwMode="auto">
          <a:xfrm>
            <a:off x="7162800" y="4876800"/>
            <a:ext cx="1025979" cy="828675"/>
          </a:xfrm>
          <a:prstGeom prst="rect">
            <a:avLst/>
          </a:prstGeom>
          <a:noFill/>
          <a:ln w="9525">
            <a:noFill/>
            <a:miter lim="800000"/>
            <a:headEnd/>
            <a:tailEnd/>
          </a:ln>
        </p:spPr>
      </p:pic>
      <p:pic>
        <p:nvPicPr>
          <p:cNvPr id="6" name="Picture 4"/>
          <p:cNvPicPr>
            <a:picLocks noChangeAspect="1"/>
          </p:cNvPicPr>
          <p:nvPr/>
        </p:nvPicPr>
        <p:blipFill>
          <a:blip r:embed="rId4" cstate="print"/>
          <a:srcRect/>
          <a:stretch>
            <a:fillRect/>
          </a:stretch>
        </p:blipFill>
        <p:spPr bwMode="auto">
          <a:xfrm>
            <a:off x="4953000" y="4876800"/>
            <a:ext cx="950214" cy="828675"/>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2971800" y="4876800"/>
            <a:ext cx="788425" cy="828675"/>
          </a:xfrm>
          <a:prstGeom prst="rect">
            <a:avLst/>
          </a:prstGeom>
          <a:noFill/>
          <a:ln w="9525">
            <a:noFill/>
            <a:miter lim="800000"/>
            <a:headEnd/>
            <a:tailEnd/>
          </a:ln>
        </p:spPr>
      </p:pic>
      <p:pic>
        <p:nvPicPr>
          <p:cNvPr id="8" name="Picture 7"/>
          <p:cNvPicPr>
            <a:picLocks noChangeAspect="1"/>
          </p:cNvPicPr>
          <p:nvPr/>
        </p:nvPicPr>
        <p:blipFill>
          <a:blip r:embed="rId6" cstate="print"/>
          <a:srcRect/>
          <a:stretch>
            <a:fillRect/>
          </a:stretch>
        </p:blipFill>
        <p:spPr bwMode="auto">
          <a:xfrm>
            <a:off x="990601" y="4876800"/>
            <a:ext cx="864190" cy="828675"/>
          </a:xfrm>
          <a:prstGeom prst="rect">
            <a:avLst/>
          </a:prstGeom>
          <a:noFill/>
          <a:ln w="9525">
            <a:noFill/>
            <a:miter lim="800000"/>
            <a:headEnd/>
            <a:tailEnd/>
          </a:ln>
        </p:spPr>
      </p:pic>
      <p:pic>
        <p:nvPicPr>
          <p:cNvPr id="9" name="Picture 8" descr="nsf1_print.tif"/>
          <p:cNvPicPr>
            <a:picLocks noChangeAspect="1"/>
          </p:cNvPicPr>
          <p:nvPr/>
        </p:nvPicPr>
        <p:blipFill>
          <a:blip r:embed="rId7" cstate="print"/>
          <a:stretch>
            <a:fillRect/>
          </a:stretch>
        </p:blipFill>
        <p:spPr>
          <a:xfrm>
            <a:off x="8077200" y="5785034"/>
            <a:ext cx="1066800" cy="10729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04800"/>
            <a:ext cx="7770813" cy="1433513"/>
          </a:xfrm>
        </p:spPr>
        <p:txBody>
          <a:bodyPr/>
          <a:lstStyle/>
          <a:p>
            <a:pPr eaLnBrk="1" hangingPunct="1"/>
            <a:r>
              <a:rPr lang="en-US" dirty="0" smtClean="0"/>
              <a:t>Answers:</a:t>
            </a:r>
          </a:p>
        </p:txBody>
      </p:sp>
      <p:sp>
        <p:nvSpPr>
          <p:cNvPr id="13315" name="Content Placeholder 2"/>
          <p:cNvSpPr>
            <a:spLocks noGrp="1"/>
          </p:cNvSpPr>
          <p:nvPr>
            <p:ph idx="1"/>
          </p:nvPr>
        </p:nvSpPr>
        <p:spPr>
          <a:xfrm>
            <a:off x="685800" y="1524000"/>
            <a:ext cx="7770813" cy="4113213"/>
          </a:xfrm>
        </p:spPr>
        <p:txBody>
          <a:bodyPr/>
          <a:lstStyle/>
          <a:p>
            <a:pPr eaLnBrk="1" hangingPunct="1"/>
            <a:r>
              <a:rPr lang="en-US" sz="2400" dirty="0" smtClean="0">
                <a:solidFill>
                  <a:srgbClr val="00B050"/>
                </a:solidFill>
              </a:rPr>
              <a:t>Plot 1, the woods, has more species richness</a:t>
            </a:r>
            <a:r>
              <a:rPr lang="en-US" sz="2400" dirty="0" smtClean="0">
                <a:solidFill>
                  <a:schemeClr val="accent2"/>
                </a:solidFill>
              </a:rPr>
              <a:t>.</a:t>
            </a:r>
            <a:r>
              <a:rPr lang="en-US" sz="2400" dirty="0" smtClean="0"/>
              <a:t> In plot 2, the pasture, there are no butterflies. Plot 1 has 4 species while Plot 2 only has 3 species present.</a:t>
            </a:r>
          </a:p>
          <a:p>
            <a:pPr eaLnBrk="1" hangingPunct="1"/>
            <a:r>
              <a:rPr lang="en-US" sz="2400" dirty="0" smtClean="0">
                <a:solidFill>
                  <a:srgbClr val="00B050"/>
                </a:solidFill>
              </a:rPr>
              <a:t>Plot 1 also has more species evenness</a:t>
            </a:r>
            <a:r>
              <a:rPr lang="en-US" sz="2400" dirty="0" smtClean="0"/>
              <a:t>. There is close to the same number of individuals in each group.</a:t>
            </a:r>
          </a:p>
          <a:p>
            <a:pPr eaLnBrk="1" hangingPunct="1"/>
            <a:r>
              <a:rPr lang="en-US" sz="2400" dirty="0" smtClean="0">
                <a:solidFill>
                  <a:srgbClr val="00B050"/>
                </a:solidFill>
              </a:rPr>
              <a:t>Therefore, plot 1 is more diverse than plot 2</a:t>
            </a:r>
            <a:r>
              <a:rPr lang="en-US" sz="2400" dirty="0" smtClean="0"/>
              <a:t> because species richness is higher and the species are more evenly distributed</a:t>
            </a:r>
          </a:p>
        </p:txBody>
      </p:sp>
      <p:pic>
        <p:nvPicPr>
          <p:cNvPr id="5" name="Picture 4" descr="nsf1_print.tif"/>
          <p:cNvPicPr>
            <a:picLocks noChangeAspect="1"/>
          </p:cNvPicPr>
          <p:nvPr/>
        </p:nvPicPr>
        <p:blipFill>
          <a:blip r:embed="rId2" cstate="print"/>
          <a:stretch>
            <a:fillRect/>
          </a:stretch>
        </p:blipFill>
        <p:spPr>
          <a:xfrm>
            <a:off x="8077200" y="5785034"/>
            <a:ext cx="1066800" cy="107296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92163" y="49213"/>
            <a:ext cx="7570787" cy="1169987"/>
          </a:xfrm>
        </p:spPr>
        <p:txBody>
          <a:bodyPr/>
          <a:lstStyle/>
          <a:p>
            <a:pPr eaLnBrk="1" hangingPunct="1"/>
            <a:r>
              <a:rPr lang="en-US" sz="3600" dirty="0" smtClean="0"/>
              <a:t>What if your data looked like this?</a:t>
            </a:r>
          </a:p>
        </p:txBody>
      </p:sp>
      <p:graphicFrame>
        <p:nvGraphicFramePr>
          <p:cNvPr id="6" name="Content Placeholder 5"/>
          <p:cNvGraphicFramePr>
            <a:graphicFrameLocks noGrp="1"/>
          </p:cNvGraphicFramePr>
          <p:nvPr>
            <p:ph idx="1"/>
          </p:nvPr>
        </p:nvGraphicFramePr>
        <p:xfrm>
          <a:off x="914400" y="990600"/>
          <a:ext cx="7239000" cy="3581400"/>
        </p:xfrm>
        <a:graphic>
          <a:graphicData uri="http://schemas.openxmlformats.org/drawingml/2006/table">
            <a:tbl>
              <a:tblPr/>
              <a:tblGrid>
                <a:gridCol w="2413506"/>
                <a:gridCol w="2411988"/>
                <a:gridCol w="2413506"/>
              </a:tblGrid>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ndara" pitchFamily="-106" charset="0"/>
                          <a:ea typeface="ＭＳ Ｐゴシック" pitchFamily="-106" charset="-128"/>
                          <a:cs typeface="ＭＳ Ｐゴシック" pitchFamily="-106" charset="-128"/>
                        </a:rPr>
                        <a:t>Species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ndara" pitchFamily="-106" charset="0"/>
                          <a:ea typeface="ＭＳ Ｐゴシック" pitchFamily="-106" charset="-128"/>
                          <a:cs typeface="ＭＳ Ｐゴシック" pitchFamily="-106" charset="-128"/>
                        </a:rPr>
                        <a:t>Plot  1 Woods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ndara" pitchFamily="-106" charset="0"/>
                          <a:ea typeface="ＭＳ Ｐゴシック" pitchFamily="-106" charset="-128"/>
                          <a:cs typeface="ＭＳ Ｐゴシック" pitchFamily="-106" charset="-128"/>
                        </a:rPr>
                        <a:t>Plot 2 field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Centipedes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Millipedes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Butterflies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Lady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Grasshoppers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pic>
        <p:nvPicPr>
          <p:cNvPr id="11293" name="Picture 3"/>
          <p:cNvPicPr>
            <a:picLocks noChangeAspect="1"/>
          </p:cNvPicPr>
          <p:nvPr/>
        </p:nvPicPr>
        <p:blipFill>
          <a:blip r:embed="rId3" cstate="print"/>
          <a:srcRect/>
          <a:stretch>
            <a:fillRect/>
          </a:stretch>
        </p:blipFill>
        <p:spPr bwMode="auto">
          <a:xfrm>
            <a:off x="6934200" y="5105400"/>
            <a:ext cx="2063750" cy="1666875"/>
          </a:xfrm>
          <a:prstGeom prst="rect">
            <a:avLst/>
          </a:prstGeom>
          <a:noFill/>
          <a:ln w="9525">
            <a:noFill/>
            <a:miter lim="800000"/>
            <a:headEnd/>
            <a:tailEnd/>
          </a:ln>
        </p:spPr>
      </p:pic>
      <p:pic>
        <p:nvPicPr>
          <p:cNvPr id="11294" name="Picture 4"/>
          <p:cNvPicPr>
            <a:picLocks noChangeAspect="1"/>
          </p:cNvPicPr>
          <p:nvPr/>
        </p:nvPicPr>
        <p:blipFill>
          <a:blip r:embed="rId4" cstate="print"/>
          <a:srcRect/>
          <a:stretch>
            <a:fillRect/>
          </a:stretch>
        </p:blipFill>
        <p:spPr bwMode="auto">
          <a:xfrm>
            <a:off x="4724400" y="5105400"/>
            <a:ext cx="1911350" cy="1666875"/>
          </a:xfrm>
          <a:prstGeom prst="rect">
            <a:avLst/>
          </a:prstGeom>
          <a:noFill/>
          <a:ln w="9525">
            <a:noFill/>
            <a:miter lim="800000"/>
            <a:headEnd/>
            <a:tailEnd/>
          </a:ln>
        </p:spPr>
      </p:pic>
      <p:pic>
        <p:nvPicPr>
          <p:cNvPr id="11295" name="Picture 6"/>
          <p:cNvPicPr>
            <a:picLocks noChangeAspect="1"/>
          </p:cNvPicPr>
          <p:nvPr/>
        </p:nvPicPr>
        <p:blipFill>
          <a:blip r:embed="rId5" cstate="print"/>
          <a:srcRect/>
          <a:stretch>
            <a:fillRect/>
          </a:stretch>
        </p:blipFill>
        <p:spPr bwMode="auto">
          <a:xfrm>
            <a:off x="2743200" y="5105400"/>
            <a:ext cx="1585913" cy="1666875"/>
          </a:xfrm>
          <a:prstGeom prst="rect">
            <a:avLst/>
          </a:prstGeom>
          <a:noFill/>
          <a:ln w="9525">
            <a:noFill/>
            <a:miter lim="800000"/>
            <a:headEnd/>
            <a:tailEnd/>
          </a:ln>
        </p:spPr>
      </p:pic>
      <p:pic>
        <p:nvPicPr>
          <p:cNvPr id="11296" name="Picture 7"/>
          <p:cNvPicPr>
            <a:picLocks noChangeAspect="1"/>
          </p:cNvPicPr>
          <p:nvPr/>
        </p:nvPicPr>
        <p:blipFill>
          <a:blip r:embed="rId6" cstate="print"/>
          <a:srcRect/>
          <a:stretch>
            <a:fillRect/>
          </a:stretch>
        </p:blipFill>
        <p:spPr bwMode="auto">
          <a:xfrm>
            <a:off x="762000" y="5105400"/>
            <a:ext cx="1738313" cy="16668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92163" y="49213"/>
            <a:ext cx="7570787" cy="1169987"/>
          </a:xfrm>
        </p:spPr>
        <p:txBody>
          <a:bodyPr/>
          <a:lstStyle/>
          <a:p>
            <a:pPr eaLnBrk="1" hangingPunct="1"/>
            <a:r>
              <a:rPr lang="en-US" sz="2800" dirty="0" smtClean="0"/>
              <a:t>What if your data were more complicated?</a:t>
            </a:r>
          </a:p>
        </p:txBody>
      </p:sp>
      <p:graphicFrame>
        <p:nvGraphicFramePr>
          <p:cNvPr id="6" name="Content Placeholder 5"/>
          <p:cNvGraphicFramePr>
            <a:graphicFrameLocks noGrp="1"/>
          </p:cNvGraphicFramePr>
          <p:nvPr>
            <p:ph idx="1"/>
          </p:nvPr>
        </p:nvGraphicFramePr>
        <p:xfrm>
          <a:off x="914400" y="990600"/>
          <a:ext cx="7239000" cy="3581400"/>
        </p:xfrm>
        <a:graphic>
          <a:graphicData uri="http://schemas.openxmlformats.org/drawingml/2006/table">
            <a:tbl>
              <a:tblPr/>
              <a:tblGrid>
                <a:gridCol w="2413506"/>
                <a:gridCol w="2411988"/>
                <a:gridCol w="2413506"/>
              </a:tblGrid>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ndara" pitchFamily="-106" charset="0"/>
                          <a:ea typeface="ＭＳ Ｐゴシック" pitchFamily="-106" charset="-128"/>
                          <a:cs typeface="ＭＳ Ｐゴシック" pitchFamily="-106" charset="-128"/>
                        </a:rPr>
                        <a:t>Species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ndara" pitchFamily="-106" charset="0"/>
                          <a:ea typeface="ＭＳ Ｐゴシック" pitchFamily="-106" charset="-128"/>
                          <a:cs typeface="ＭＳ Ｐゴシック" pitchFamily="-106" charset="-128"/>
                        </a:rPr>
                        <a:t>Plot  1 Woods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ndara" pitchFamily="-106" charset="0"/>
                          <a:ea typeface="ＭＳ Ｐゴシック" pitchFamily="-106" charset="-128"/>
                          <a:cs typeface="ＭＳ Ｐゴシック" pitchFamily="-106" charset="-128"/>
                        </a:rPr>
                        <a:t>Plot 2 field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Centipedes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Millipedes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Butterflies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Lady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Grasshoppers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pic>
        <p:nvPicPr>
          <p:cNvPr id="11293" name="Picture 3"/>
          <p:cNvPicPr>
            <a:picLocks noChangeAspect="1"/>
          </p:cNvPicPr>
          <p:nvPr/>
        </p:nvPicPr>
        <p:blipFill>
          <a:blip r:embed="rId3" cstate="print"/>
          <a:srcRect/>
          <a:stretch>
            <a:fillRect/>
          </a:stretch>
        </p:blipFill>
        <p:spPr bwMode="auto">
          <a:xfrm>
            <a:off x="6934200" y="5105400"/>
            <a:ext cx="2063750" cy="1666875"/>
          </a:xfrm>
          <a:prstGeom prst="rect">
            <a:avLst/>
          </a:prstGeom>
          <a:noFill/>
          <a:ln w="9525">
            <a:noFill/>
            <a:miter lim="800000"/>
            <a:headEnd/>
            <a:tailEnd/>
          </a:ln>
        </p:spPr>
      </p:pic>
      <p:pic>
        <p:nvPicPr>
          <p:cNvPr id="11294" name="Picture 4"/>
          <p:cNvPicPr>
            <a:picLocks noChangeAspect="1"/>
          </p:cNvPicPr>
          <p:nvPr/>
        </p:nvPicPr>
        <p:blipFill>
          <a:blip r:embed="rId4" cstate="print"/>
          <a:srcRect/>
          <a:stretch>
            <a:fillRect/>
          </a:stretch>
        </p:blipFill>
        <p:spPr bwMode="auto">
          <a:xfrm>
            <a:off x="4724400" y="5105400"/>
            <a:ext cx="1911350" cy="1666875"/>
          </a:xfrm>
          <a:prstGeom prst="rect">
            <a:avLst/>
          </a:prstGeom>
          <a:noFill/>
          <a:ln w="9525">
            <a:noFill/>
            <a:miter lim="800000"/>
            <a:headEnd/>
            <a:tailEnd/>
          </a:ln>
        </p:spPr>
      </p:pic>
      <p:pic>
        <p:nvPicPr>
          <p:cNvPr id="11295" name="Picture 6"/>
          <p:cNvPicPr>
            <a:picLocks noChangeAspect="1"/>
          </p:cNvPicPr>
          <p:nvPr/>
        </p:nvPicPr>
        <p:blipFill>
          <a:blip r:embed="rId5" cstate="print"/>
          <a:srcRect/>
          <a:stretch>
            <a:fillRect/>
          </a:stretch>
        </p:blipFill>
        <p:spPr bwMode="auto">
          <a:xfrm>
            <a:off x="2743200" y="5105400"/>
            <a:ext cx="1585913" cy="1666875"/>
          </a:xfrm>
          <a:prstGeom prst="rect">
            <a:avLst/>
          </a:prstGeom>
          <a:noFill/>
          <a:ln w="9525">
            <a:noFill/>
            <a:miter lim="800000"/>
            <a:headEnd/>
            <a:tailEnd/>
          </a:ln>
        </p:spPr>
      </p:pic>
      <p:pic>
        <p:nvPicPr>
          <p:cNvPr id="11296" name="Picture 7"/>
          <p:cNvPicPr>
            <a:picLocks noChangeAspect="1"/>
          </p:cNvPicPr>
          <p:nvPr/>
        </p:nvPicPr>
        <p:blipFill>
          <a:blip r:embed="rId6" cstate="print"/>
          <a:srcRect/>
          <a:stretch>
            <a:fillRect/>
          </a:stretch>
        </p:blipFill>
        <p:spPr bwMode="auto">
          <a:xfrm>
            <a:off x="762000" y="5105400"/>
            <a:ext cx="1738313" cy="1666875"/>
          </a:xfrm>
          <a:prstGeom prst="rect">
            <a:avLst/>
          </a:prstGeom>
          <a:noFill/>
          <a:ln w="9525">
            <a:noFill/>
            <a:miter lim="800000"/>
            <a:headEnd/>
            <a:tailEnd/>
          </a:ln>
        </p:spPr>
      </p:pic>
      <p:sp>
        <p:nvSpPr>
          <p:cNvPr id="8" name="Rounded Rectangle 7"/>
          <p:cNvSpPr/>
          <p:nvPr/>
        </p:nvSpPr>
        <p:spPr bwMode="auto">
          <a:xfrm>
            <a:off x="3200400" y="990600"/>
            <a:ext cx="1828800" cy="358140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sp>
        <p:nvSpPr>
          <p:cNvPr id="9" name="TextBox 8"/>
          <p:cNvSpPr txBox="1"/>
          <p:nvPr/>
        </p:nvSpPr>
        <p:spPr>
          <a:xfrm>
            <a:off x="3810000" y="2286000"/>
            <a:ext cx="1295400" cy="830997"/>
          </a:xfrm>
          <a:prstGeom prst="rect">
            <a:avLst/>
          </a:prstGeom>
          <a:noFill/>
        </p:spPr>
        <p:txBody>
          <a:bodyPr wrap="square" rtlCol="0">
            <a:spAutoFit/>
          </a:bodyPr>
          <a:lstStyle/>
          <a:p>
            <a:r>
              <a:rPr lang="en-US" sz="1600" b="1" dirty="0" smtClean="0">
                <a:solidFill>
                  <a:schemeClr val="tx1"/>
                </a:solidFill>
              </a:rPr>
              <a:t>Maybe more evenness?</a:t>
            </a:r>
            <a:endParaRPr lang="en-US" sz="1600" b="1" dirty="0">
              <a:solidFill>
                <a:schemeClr val="tx1"/>
              </a:solidFill>
            </a:endParaRPr>
          </a:p>
        </p:txBody>
      </p:sp>
      <p:sp>
        <p:nvSpPr>
          <p:cNvPr id="10" name="Rounded Rectangle 9"/>
          <p:cNvSpPr/>
          <p:nvPr/>
        </p:nvSpPr>
        <p:spPr bwMode="auto">
          <a:xfrm>
            <a:off x="5562600" y="990600"/>
            <a:ext cx="1828800" cy="3581400"/>
          </a:xfrm>
          <a:prstGeom prst="roundRect">
            <a:avLst/>
          </a:prstGeom>
          <a:noFill/>
          <a:ln>
            <a:solidFill>
              <a:srgbClr val="C0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sp>
        <p:nvSpPr>
          <p:cNvPr id="11" name="TextBox 10"/>
          <p:cNvSpPr txBox="1"/>
          <p:nvPr/>
        </p:nvSpPr>
        <p:spPr>
          <a:xfrm>
            <a:off x="3657600" y="4648200"/>
            <a:ext cx="3695242" cy="338554"/>
          </a:xfrm>
          <a:prstGeom prst="rect">
            <a:avLst/>
          </a:prstGeom>
          <a:noFill/>
        </p:spPr>
        <p:txBody>
          <a:bodyPr wrap="none" rtlCol="0">
            <a:spAutoFit/>
          </a:bodyPr>
          <a:lstStyle/>
          <a:p>
            <a:r>
              <a:rPr lang="en-US" sz="1600" dirty="0" smtClean="0">
                <a:solidFill>
                  <a:schemeClr val="tx1"/>
                </a:solidFill>
              </a:rPr>
              <a:t>Which one has more biodiversity now?</a:t>
            </a:r>
            <a:endParaRPr lang="en-US" sz="1600" dirty="0">
              <a:solidFill>
                <a:schemeClr val="tx1"/>
              </a:solidFill>
            </a:endParaRPr>
          </a:p>
        </p:txBody>
      </p:sp>
      <p:sp>
        <p:nvSpPr>
          <p:cNvPr id="12" name="TextBox 11"/>
          <p:cNvSpPr txBox="1"/>
          <p:nvPr/>
        </p:nvSpPr>
        <p:spPr>
          <a:xfrm>
            <a:off x="6248400" y="2209800"/>
            <a:ext cx="1143000" cy="830997"/>
          </a:xfrm>
          <a:prstGeom prst="rect">
            <a:avLst/>
          </a:prstGeom>
          <a:noFill/>
        </p:spPr>
        <p:txBody>
          <a:bodyPr wrap="square" rtlCol="0">
            <a:spAutoFit/>
          </a:bodyPr>
          <a:lstStyle/>
          <a:p>
            <a:r>
              <a:rPr lang="en-US" sz="1600" b="1" dirty="0" smtClean="0">
                <a:solidFill>
                  <a:schemeClr val="tx1"/>
                </a:solidFill>
              </a:rPr>
              <a:t>Maybe more richness?</a:t>
            </a:r>
            <a:endParaRPr lang="en-US" sz="160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1046163" y="822325"/>
            <a:ext cx="7605712" cy="5262563"/>
          </a:xfrm>
          <a:prstGeom prst="rect">
            <a:avLst/>
          </a:prstGeom>
          <a:noFill/>
          <a:ln w="9525">
            <a:noFill/>
            <a:miter lim="800000"/>
            <a:headEnd/>
            <a:tailEnd/>
          </a:ln>
        </p:spPr>
        <p:txBody>
          <a:bodyPr>
            <a:spAutoFit/>
          </a:bodyPr>
          <a:lstStyle/>
          <a:p>
            <a:r>
              <a:rPr lang="en-US" dirty="0">
                <a:latin typeface="Candara" pitchFamily="34" charset="0"/>
              </a:rPr>
              <a:t>Sometimes it is difficult to compare two or more items when talking to more than one person.  One person’s notion of “large” may be another person’s “small”, so in order for scientists to understand each other, items can be measured or counted in a way that is universal to everyone.  In order to understand how diverse an area is we can do a math problem that shows us in terms of a probability how diverse the area is.</a:t>
            </a:r>
          </a:p>
          <a:p>
            <a:endParaRPr lang="en-US" dirty="0">
              <a:latin typeface="Candara" pitchFamily="34" charset="0"/>
            </a:endParaRPr>
          </a:p>
          <a:p>
            <a:r>
              <a:rPr lang="en-US" dirty="0">
                <a:latin typeface="Candara" pitchFamily="34" charset="0"/>
              </a:rPr>
              <a:t>Lets stop here and talk about probability!</a:t>
            </a:r>
          </a:p>
          <a:p>
            <a:endParaRPr lang="en-US" dirty="0">
              <a:latin typeface="Candara" pitchFamily="34" charset="0"/>
            </a:endParaRPr>
          </a:p>
          <a:p>
            <a:endParaRPr lang="en-US" dirty="0">
              <a:latin typeface="Candara" pitchFamily="34" charset="0"/>
            </a:endParaRPr>
          </a:p>
          <a:p>
            <a:endParaRPr lang="en-US" dirty="0">
              <a:latin typeface="Candara" pitchFamily="34" charset="0"/>
            </a:endParaRPr>
          </a:p>
          <a:p>
            <a:r>
              <a:rPr lang="en-US" dirty="0">
                <a:latin typeface="Candara" pitchFamily="34" charset="0"/>
              </a:rPr>
              <a:t> </a:t>
            </a:r>
          </a:p>
        </p:txBody>
      </p:sp>
      <p:sp>
        <p:nvSpPr>
          <p:cNvPr id="14339" name="TextBox 3"/>
          <p:cNvSpPr txBox="1">
            <a:spLocks noChangeArrowheads="1"/>
          </p:cNvSpPr>
          <p:nvPr/>
        </p:nvSpPr>
        <p:spPr bwMode="auto">
          <a:xfrm>
            <a:off x="685800" y="1676400"/>
            <a:ext cx="7772400" cy="4524315"/>
          </a:xfrm>
          <a:prstGeom prst="rect">
            <a:avLst/>
          </a:prstGeom>
          <a:noFill/>
          <a:ln w="9525">
            <a:noFill/>
            <a:miter lim="800000"/>
            <a:headEnd/>
            <a:tailEnd/>
          </a:ln>
        </p:spPr>
        <p:txBody>
          <a:bodyPr wrap="square">
            <a:spAutoFit/>
          </a:bodyPr>
          <a:lstStyle/>
          <a:p>
            <a:pPr>
              <a:buFont typeface="Arial" pitchFamily="34" charset="0"/>
              <a:buChar char="•"/>
            </a:pPr>
            <a:r>
              <a:rPr lang="en-US" dirty="0" smtClean="0">
                <a:solidFill>
                  <a:schemeClr val="tx1"/>
                </a:solidFill>
                <a:latin typeface="Candara" pitchFamily="34" charset="0"/>
              </a:rPr>
              <a:t>Scientists needed a universally recognized method of comparison.</a:t>
            </a:r>
          </a:p>
          <a:p>
            <a:pPr>
              <a:buFont typeface="Arial" pitchFamily="34" charset="0"/>
              <a:buChar char="•"/>
            </a:pPr>
            <a:r>
              <a:rPr lang="en-US" dirty="0" smtClean="0">
                <a:solidFill>
                  <a:schemeClr val="tx1"/>
                </a:solidFill>
                <a:latin typeface="Candara" pitchFamily="34" charset="0"/>
              </a:rPr>
              <a:t>In 1949, a British statistician came up with an idea he published in the journal </a:t>
            </a:r>
            <a:r>
              <a:rPr lang="en-US" i="1" dirty="0" smtClean="0">
                <a:solidFill>
                  <a:schemeClr val="tx1"/>
                </a:solidFill>
                <a:latin typeface="Candara" pitchFamily="34" charset="0"/>
              </a:rPr>
              <a:t>Nature</a:t>
            </a:r>
            <a:r>
              <a:rPr lang="en-US" dirty="0" smtClean="0">
                <a:solidFill>
                  <a:schemeClr val="tx1"/>
                </a:solidFill>
                <a:latin typeface="Candara" pitchFamily="34" charset="0"/>
              </a:rPr>
              <a:t>:</a:t>
            </a:r>
          </a:p>
          <a:p>
            <a:pPr lvl="1"/>
            <a:r>
              <a:rPr lang="en-US" dirty="0" smtClean="0">
                <a:solidFill>
                  <a:schemeClr val="tx1"/>
                </a:solidFill>
                <a:latin typeface="Candara" pitchFamily="34" charset="0"/>
              </a:rPr>
              <a:t>	In </a:t>
            </a:r>
            <a:r>
              <a:rPr lang="en-US" dirty="0">
                <a:solidFill>
                  <a:schemeClr val="tx1"/>
                </a:solidFill>
                <a:latin typeface="Candara" pitchFamily="34" charset="0"/>
              </a:rPr>
              <a:t>order to understand how diverse an area is we can do a math problem that shows us in terms of a </a:t>
            </a:r>
            <a:r>
              <a:rPr lang="en-US" b="1" dirty="0">
                <a:solidFill>
                  <a:schemeClr val="accent6"/>
                </a:solidFill>
                <a:latin typeface="Candara" pitchFamily="34" charset="0"/>
              </a:rPr>
              <a:t>probability</a:t>
            </a:r>
            <a:r>
              <a:rPr lang="en-US" dirty="0">
                <a:solidFill>
                  <a:schemeClr val="tx1"/>
                </a:solidFill>
                <a:latin typeface="Candara" pitchFamily="34" charset="0"/>
              </a:rPr>
              <a:t> how diverse the area </a:t>
            </a:r>
            <a:r>
              <a:rPr lang="en-US" dirty="0" smtClean="0">
                <a:solidFill>
                  <a:schemeClr val="tx1"/>
                </a:solidFill>
                <a:latin typeface="Candara" pitchFamily="34" charset="0"/>
              </a:rPr>
              <a:t>is!</a:t>
            </a:r>
            <a:endParaRPr lang="en-US" dirty="0">
              <a:solidFill>
                <a:schemeClr val="tx1"/>
              </a:solidFill>
              <a:latin typeface="Candara" pitchFamily="34" charset="0"/>
            </a:endParaRPr>
          </a:p>
          <a:p>
            <a:endParaRPr lang="en-US" dirty="0">
              <a:solidFill>
                <a:schemeClr val="tx1"/>
              </a:solidFill>
              <a:latin typeface="Candara" pitchFamily="34" charset="0"/>
            </a:endParaRPr>
          </a:p>
          <a:p>
            <a:endParaRPr lang="en-US" dirty="0">
              <a:solidFill>
                <a:schemeClr val="tx1"/>
              </a:solidFill>
              <a:latin typeface="Candara" pitchFamily="34" charset="0"/>
            </a:endParaRPr>
          </a:p>
          <a:p>
            <a:endParaRPr lang="en-US" dirty="0">
              <a:solidFill>
                <a:schemeClr val="tx1"/>
              </a:solidFill>
              <a:latin typeface="Candara" pitchFamily="34" charset="0"/>
            </a:endParaRPr>
          </a:p>
          <a:p>
            <a:endParaRPr lang="en-US" dirty="0">
              <a:solidFill>
                <a:schemeClr val="tx1"/>
              </a:solidFill>
              <a:latin typeface="Candara" pitchFamily="34" charset="0"/>
            </a:endParaRPr>
          </a:p>
          <a:p>
            <a:r>
              <a:rPr lang="en-US" dirty="0">
                <a:solidFill>
                  <a:schemeClr val="tx1"/>
                </a:solidFill>
                <a:latin typeface="Candara" pitchFamily="34" charset="0"/>
              </a:rPr>
              <a:t> </a:t>
            </a:r>
          </a:p>
        </p:txBody>
      </p:sp>
      <p:pic>
        <p:nvPicPr>
          <p:cNvPr id="16387" name="Picture 3"/>
          <p:cNvPicPr>
            <a:picLocks noChangeAspect="1" noChangeArrowheads="1"/>
          </p:cNvPicPr>
          <p:nvPr/>
        </p:nvPicPr>
        <p:blipFill>
          <a:blip r:embed="rId2" cstate="print"/>
          <a:srcRect/>
          <a:stretch>
            <a:fillRect/>
          </a:stretch>
        </p:blipFill>
        <p:spPr bwMode="auto">
          <a:xfrm>
            <a:off x="3124200" y="4572000"/>
            <a:ext cx="3200400" cy="2112764"/>
          </a:xfrm>
          <a:prstGeom prst="ellipse">
            <a:avLst/>
          </a:prstGeom>
          <a:ln>
            <a:noFill/>
          </a:ln>
          <a:effectLst>
            <a:softEdge rad="112500"/>
          </a:effectLst>
        </p:spPr>
      </p:pic>
      <p:sp>
        <p:nvSpPr>
          <p:cNvPr id="6" name="Title 5"/>
          <p:cNvSpPr>
            <a:spLocks noGrp="1"/>
          </p:cNvSpPr>
          <p:nvPr>
            <p:ph type="title"/>
          </p:nvPr>
        </p:nvSpPr>
        <p:spPr>
          <a:xfrm>
            <a:off x="685800" y="304800"/>
            <a:ext cx="7770813" cy="1433513"/>
          </a:xfrm>
        </p:spPr>
        <p:txBody>
          <a:bodyPr/>
          <a:lstStyle/>
          <a:p>
            <a:r>
              <a:rPr lang="en-US" dirty="0" smtClean="0"/>
              <a:t>Edward Hugh Simpson’s Idea</a:t>
            </a:r>
            <a:endParaRPr lang="en-US" dirty="0"/>
          </a:p>
        </p:txBody>
      </p:sp>
      <p:sp>
        <p:nvSpPr>
          <p:cNvPr id="8" name="Rounded Rectangular Callout 7"/>
          <p:cNvSpPr/>
          <p:nvPr/>
        </p:nvSpPr>
        <p:spPr bwMode="auto">
          <a:xfrm flipH="1">
            <a:off x="1219200" y="4648200"/>
            <a:ext cx="1524000" cy="457200"/>
          </a:xfrm>
          <a:prstGeom prst="wedgeRoundRectCallout">
            <a:avLst>
              <a:gd name="adj1" fmla="val -91021"/>
              <a:gd name="adj2" fmla="val 33569"/>
              <a:gd name="adj3" fmla="val 1666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Arial" charset="0"/>
                <a:ea typeface="ＭＳ Ｐゴシック" pitchFamily="16" charset="-128"/>
              </a:rPr>
              <a:t>Plot 1!</a:t>
            </a:r>
          </a:p>
        </p:txBody>
      </p:sp>
      <p:sp>
        <p:nvSpPr>
          <p:cNvPr id="9" name="Rounded Rectangular Callout 8"/>
          <p:cNvSpPr/>
          <p:nvPr/>
        </p:nvSpPr>
        <p:spPr bwMode="auto">
          <a:xfrm flipH="1">
            <a:off x="6629400" y="4572000"/>
            <a:ext cx="1524000" cy="457200"/>
          </a:xfrm>
          <a:prstGeom prst="wedgeRoundRectCallout">
            <a:avLst>
              <a:gd name="adj1" fmla="val 91243"/>
              <a:gd name="adj2" fmla="val 47405"/>
              <a:gd name="adj3" fmla="val 1666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Arial" charset="0"/>
                <a:ea typeface="ＭＳ Ｐゴシック" pitchFamily="16" charset="-128"/>
              </a:rPr>
              <a:t>Plot 2!</a:t>
            </a:r>
          </a:p>
        </p:txBody>
      </p:sp>
      <p:pic>
        <p:nvPicPr>
          <p:cNvPr id="10" name="Picture 9" descr="nsf1_print.tif"/>
          <p:cNvPicPr>
            <a:picLocks noChangeAspect="1"/>
          </p:cNvPicPr>
          <p:nvPr/>
        </p:nvPicPr>
        <p:blipFill>
          <a:blip r:embed="rId3" cstate="print"/>
          <a:stretch>
            <a:fillRect/>
          </a:stretch>
        </p:blipFill>
        <p:spPr>
          <a:xfrm>
            <a:off x="8077200" y="5785034"/>
            <a:ext cx="1066800" cy="10729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63550"/>
            <a:ext cx="8153400" cy="1433513"/>
          </a:xfrm>
        </p:spPr>
        <p:txBody>
          <a:bodyPr/>
          <a:lstStyle/>
          <a:p>
            <a:pPr eaLnBrk="1" hangingPunct="1"/>
            <a:r>
              <a:rPr lang="en-US" sz="1600" u="sng" dirty="0" smtClean="0">
                <a:solidFill>
                  <a:schemeClr val="accent2"/>
                </a:solidFill>
              </a:rPr>
              <a:t>Probability</a:t>
            </a:r>
            <a:r>
              <a:rPr lang="en-US" sz="1600" dirty="0" smtClean="0"/>
              <a:t> is a way of expressing likelihood that an event will occur</a:t>
            </a:r>
            <a:br>
              <a:rPr lang="en-US" sz="1600" dirty="0" smtClean="0"/>
            </a:br>
            <a:r>
              <a:rPr lang="en-US" sz="1600" dirty="0" smtClean="0"/>
              <a:t>For example:  If I toss a coin how what is the probability of the coin landing on heads?</a:t>
            </a:r>
          </a:p>
        </p:txBody>
      </p:sp>
      <p:sp>
        <p:nvSpPr>
          <p:cNvPr id="15363" name="Content Placeholder 2"/>
          <p:cNvSpPr>
            <a:spLocks noGrp="1"/>
          </p:cNvSpPr>
          <p:nvPr>
            <p:ph sz="half" idx="1"/>
          </p:nvPr>
        </p:nvSpPr>
        <p:spPr>
          <a:xfrm>
            <a:off x="792163" y="1774825"/>
            <a:ext cx="3565525" cy="4303713"/>
          </a:xfrm>
        </p:spPr>
        <p:txBody>
          <a:bodyPr/>
          <a:lstStyle/>
          <a:p>
            <a:pPr eaLnBrk="1" hangingPunct="1"/>
            <a:r>
              <a:rPr lang="en-US" dirty="0" smtClean="0"/>
              <a:t>Heads</a:t>
            </a:r>
          </a:p>
        </p:txBody>
      </p:sp>
      <p:sp>
        <p:nvSpPr>
          <p:cNvPr id="15364" name="Content Placeholder 3"/>
          <p:cNvSpPr>
            <a:spLocks noGrp="1"/>
          </p:cNvSpPr>
          <p:nvPr>
            <p:ph sz="half" idx="2"/>
          </p:nvPr>
        </p:nvSpPr>
        <p:spPr>
          <a:xfrm>
            <a:off x="4767263" y="1774825"/>
            <a:ext cx="3565525" cy="4303713"/>
          </a:xfrm>
        </p:spPr>
        <p:txBody>
          <a:bodyPr/>
          <a:lstStyle/>
          <a:p>
            <a:pPr eaLnBrk="1" hangingPunct="1"/>
            <a:r>
              <a:rPr lang="en-US" dirty="0" smtClean="0"/>
              <a:t>Tails</a:t>
            </a:r>
          </a:p>
          <a:p>
            <a:pPr eaLnBrk="1" hangingPunct="1"/>
            <a:endParaRPr lang="en-US" dirty="0" smtClean="0"/>
          </a:p>
        </p:txBody>
      </p:sp>
      <p:pic>
        <p:nvPicPr>
          <p:cNvPr id="15365" name="Picture 5"/>
          <p:cNvPicPr>
            <a:picLocks noChangeAspect="1"/>
          </p:cNvPicPr>
          <p:nvPr/>
        </p:nvPicPr>
        <p:blipFill>
          <a:blip r:embed="rId2" cstate="print"/>
          <a:srcRect/>
          <a:stretch>
            <a:fillRect/>
          </a:stretch>
        </p:blipFill>
        <p:spPr bwMode="auto">
          <a:xfrm>
            <a:off x="1317625" y="2209800"/>
            <a:ext cx="2327275" cy="2281238"/>
          </a:xfrm>
          <a:prstGeom prst="rect">
            <a:avLst/>
          </a:prstGeom>
          <a:noFill/>
          <a:ln w="9525">
            <a:noFill/>
            <a:miter lim="800000"/>
            <a:headEnd/>
            <a:tailEnd/>
          </a:ln>
        </p:spPr>
      </p:pic>
      <p:pic>
        <p:nvPicPr>
          <p:cNvPr id="15366" name="Picture 6"/>
          <p:cNvPicPr>
            <a:picLocks noChangeAspect="1"/>
          </p:cNvPicPr>
          <p:nvPr/>
        </p:nvPicPr>
        <p:blipFill>
          <a:blip r:embed="rId3" cstate="print"/>
          <a:srcRect/>
          <a:stretch>
            <a:fillRect/>
          </a:stretch>
        </p:blipFill>
        <p:spPr bwMode="auto">
          <a:xfrm>
            <a:off x="5557838" y="2209800"/>
            <a:ext cx="2190750" cy="2281238"/>
          </a:xfrm>
          <a:prstGeom prst="rect">
            <a:avLst/>
          </a:prstGeom>
          <a:noFill/>
          <a:ln w="9525">
            <a:noFill/>
            <a:miter lim="800000"/>
            <a:headEnd/>
            <a:tailEnd/>
          </a:ln>
        </p:spPr>
      </p:pic>
      <p:sp>
        <p:nvSpPr>
          <p:cNvPr id="15367" name="TextBox 7"/>
          <p:cNvSpPr txBox="1">
            <a:spLocks noChangeArrowheads="1"/>
          </p:cNvSpPr>
          <p:nvPr/>
        </p:nvSpPr>
        <p:spPr bwMode="auto">
          <a:xfrm>
            <a:off x="838200" y="4953000"/>
            <a:ext cx="7391400" cy="1077913"/>
          </a:xfrm>
          <a:prstGeom prst="rect">
            <a:avLst/>
          </a:prstGeom>
          <a:noFill/>
          <a:ln w="9525">
            <a:noFill/>
            <a:miter lim="800000"/>
            <a:headEnd/>
            <a:tailEnd/>
          </a:ln>
        </p:spPr>
        <p:txBody>
          <a:bodyPr>
            <a:spAutoFit/>
          </a:bodyPr>
          <a:lstStyle/>
          <a:p>
            <a:r>
              <a:rPr lang="en-US" sz="1600">
                <a:solidFill>
                  <a:schemeClr val="tx1"/>
                </a:solidFill>
                <a:latin typeface="Candara" pitchFamily="34" charset="0"/>
              </a:rPr>
              <a:t>One side of the quarter is heads and the other side of the quarter is tails, so we can say you have a half or ½ or 0.5 or 50% chance of the quarter landing on the heads side.  Another way you can say this is you are about 50% sure the quarter will land on the side with the head.</a:t>
            </a:r>
          </a:p>
        </p:txBody>
      </p:sp>
      <p:sp>
        <p:nvSpPr>
          <p:cNvPr id="9" name="TextBox 8"/>
          <p:cNvSpPr txBox="1"/>
          <p:nvPr/>
        </p:nvSpPr>
        <p:spPr>
          <a:xfrm>
            <a:off x="381000" y="228600"/>
            <a:ext cx="5203348" cy="646331"/>
          </a:xfrm>
          <a:prstGeom prst="rect">
            <a:avLst/>
          </a:prstGeom>
          <a:noFill/>
        </p:spPr>
        <p:txBody>
          <a:bodyPr wrap="none" rtlCol="0">
            <a:spAutoFit/>
          </a:bodyPr>
          <a:lstStyle/>
          <a:p>
            <a:r>
              <a:rPr lang="en-US" sz="3600" dirty="0" smtClean="0">
                <a:solidFill>
                  <a:srgbClr val="002060"/>
                </a:solidFill>
              </a:rPr>
              <a:t>Let’s Review Probability:</a:t>
            </a:r>
            <a:endParaRPr lang="en-US" sz="3600" dirty="0">
              <a:solidFill>
                <a:srgbClr val="002060"/>
              </a:solidFill>
            </a:endParaRPr>
          </a:p>
        </p:txBody>
      </p:sp>
      <p:pic>
        <p:nvPicPr>
          <p:cNvPr id="10" name="Picture 9" descr="nsf1_print.tif"/>
          <p:cNvPicPr>
            <a:picLocks noChangeAspect="1"/>
          </p:cNvPicPr>
          <p:nvPr/>
        </p:nvPicPr>
        <p:blipFill>
          <a:blip r:embed="rId4" cstate="print"/>
          <a:stretch>
            <a:fillRect/>
          </a:stretch>
        </p:blipFill>
        <p:spPr>
          <a:xfrm>
            <a:off x="8077200" y="5785034"/>
            <a:ext cx="1066800" cy="10729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85800" y="1143000"/>
            <a:ext cx="7770813" cy="4038600"/>
          </a:xfrm>
          <a:prstGeom prst="rect">
            <a:avLst/>
          </a:prstGeom>
          <a:noFill/>
          <a:ln w="9525">
            <a:noFill/>
            <a:round/>
            <a:headEnd/>
            <a:tailEnd/>
          </a:ln>
        </p:spPr>
        <p:txBody>
          <a:bodyPr lIns="90000" tIns="46800" rIns="90000" bIns="46800"/>
          <a:lstStyle/>
          <a:p>
            <a:pPr marL="514350" indent="-514350">
              <a:spcBef>
                <a:spcPts val="800"/>
              </a:spcBef>
              <a:buClr>
                <a:srgbClr val="000000"/>
              </a:buClr>
              <a:buSzPct val="100000"/>
              <a:defRPr/>
            </a:pPr>
            <a:r>
              <a:rPr lang="en-US" sz="3200" kern="0" dirty="0">
                <a:solidFill>
                  <a:srgbClr val="000000"/>
                </a:solidFill>
                <a:latin typeface="+mj-lt"/>
                <a:ea typeface="ＭＳ Ｐゴシック" pitchFamily="-112" charset="-128"/>
                <a:cs typeface="ＭＳ Ｐゴシック" pitchFamily="-112" charset="-128"/>
              </a:rPr>
              <a:t>Goals:</a:t>
            </a:r>
          </a:p>
          <a:p>
            <a:pPr marL="514350" indent="-514350">
              <a:spcBef>
                <a:spcPts val="800"/>
              </a:spcBef>
              <a:buClr>
                <a:srgbClr val="000000"/>
              </a:buClr>
              <a:buSzPct val="100000"/>
              <a:buFont typeface="Candara" pitchFamily="-106" charset="0"/>
              <a:buNone/>
              <a:defRPr/>
            </a:pPr>
            <a:r>
              <a:rPr lang="en-US" sz="3200" kern="0" dirty="0">
                <a:solidFill>
                  <a:srgbClr val="000000"/>
                </a:solidFill>
                <a:latin typeface="+mn-lt"/>
                <a:ea typeface="ＭＳ Ｐゴシック" pitchFamily="-112" charset="-128"/>
                <a:cs typeface="ＭＳ Ｐゴシック" pitchFamily="-112" charset="-128"/>
              </a:rPr>
              <a:t>1. </a:t>
            </a:r>
            <a:r>
              <a:rPr lang="en-US" sz="2800" kern="0" dirty="0">
                <a:solidFill>
                  <a:srgbClr val="000000"/>
                </a:solidFill>
                <a:latin typeface="+mn-lt"/>
                <a:ea typeface="ＭＳ Ｐゴシック" pitchFamily="-112" charset="-128"/>
                <a:cs typeface="ＭＳ Ｐゴシック" pitchFamily="-112" charset="-128"/>
              </a:rPr>
              <a:t>Be able to define </a:t>
            </a:r>
            <a:r>
              <a:rPr lang="en-US" sz="2800" b="1" kern="0" dirty="0">
                <a:solidFill>
                  <a:schemeClr val="accent6"/>
                </a:solidFill>
                <a:latin typeface="+mn-lt"/>
                <a:ea typeface="ＭＳ Ｐゴシック" pitchFamily="-112" charset="-128"/>
                <a:cs typeface="ＭＳ Ｐゴシック" pitchFamily="-112" charset="-128"/>
              </a:rPr>
              <a:t>biodiversity</a:t>
            </a:r>
          </a:p>
          <a:p>
            <a:pPr marL="514350" indent="-514350">
              <a:spcBef>
                <a:spcPts val="800"/>
              </a:spcBef>
              <a:buClr>
                <a:srgbClr val="000000"/>
              </a:buClr>
              <a:buSzPct val="100000"/>
              <a:buFont typeface="Candara" pitchFamily="-106" charset="0"/>
              <a:buNone/>
              <a:defRPr/>
            </a:pPr>
            <a:r>
              <a:rPr lang="en-US" sz="2800" kern="0" dirty="0">
                <a:solidFill>
                  <a:srgbClr val="000000"/>
                </a:solidFill>
                <a:latin typeface="+mn-lt"/>
                <a:ea typeface="ＭＳ Ｐゴシック" pitchFamily="-112" charset="-128"/>
                <a:cs typeface="ＭＳ Ｐゴシック" pitchFamily="-112" charset="-128"/>
              </a:rPr>
              <a:t>2. Be able to define </a:t>
            </a:r>
            <a:r>
              <a:rPr lang="en-US" sz="2800" b="1" kern="0" dirty="0">
                <a:solidFill>
                  <a:schemeClr val="accent6"/>
                </a:solidFill>
                <a:latin typeface="+mn-lt"/>
                <a:ea typeface="ＭＳ Ｐゴシック" pitchFamily="-112" charset="-128"/>
                <a:cs typeface="ＭＳ Ｐゴシック" pitchFamily="-112" charset="-128"/>
              </a:rPr>
              <a:t>species richness</a:t>
            </a:r>
            <a:r>
              <a:rPr lang="en-US" sz="2800" kern="0" dirty="0">
                <a:solidFill>
                  <a:srgbClr val="000000"/>
                </a:solidFill>
                <a:latin typeface="+mn-lt"/>
                <a:ea typeface="ＭＳ Ｐゴシック" pitchFamily="-112" charset="-128"/>
                <a:cs typeface="ＭＳ Ｐゴシック" pitchFamily="-112" charset="-128"/>
              </a:rPr>
              <a:t> and </a:t>
            </a:r>
            <a:r>
              <a:rPr lang="en-US" sz="2800" b="1" kern="0" dirty="0">
                <a:solidFill>
                  <a:schemeClr val="accent6"/>
                </a:solidFill>
                <a:latin typeface="+mn-lt"/>
                <a:ea typeface="ＭＳ Ｐゴシック" pitchFamily="-112" charset="-128"/>
                <a:cs typeface="ＭＳ Ｐゴシック" pitchFamily="-112" charset="-128"/>
              </a:rPr>
              <a:t>species evenness</a:t>
            </a:r>
          </a:p>
          <a:p>
            <a:pPr marL="514350" indent="-514350">
              <a:spcBef>
                <a:spcPts val="800"/>
              </a:spcBef>
              <a:buClr>
                <a:srgbClr val="000000"/>
              </a:buClr>
              <a:buSzPct val="100000"/>
              <a:buFont typeface="Candara" pitchFamily="-106" charset="0"/>
              <a:buNone/>
              <a:defRPr/>
            </a:pPr>
            <a:r>
              <a:rPr lang="en-US" sz="2800" kern="0" dirty="0">
                <a:solidFill>
                  <a:srgbClr val="000000"/>
                </a:solidFill>
                <a:latin typeface="+mn-lt"/>
                <a:ea typeface="ＭＳ Ｐゴシック" pitchFamily="-112" charset="-128"/>
                <a:cs typeface="ＭＳ Ｐゴシック" pitchFamily="-112" charset="-128"/>
              </a:rPr>
              <a:t>3. Be able to use the </a:t>
            </a:r>
            <a:r>
              <a:rPr lang="en-US" sz="2800" kern="0" dirty="0" smtClean="0">
                <a:solidFill>
                  <a:srgbClr val="000000"/>
                </a:solidFill>
                <a:latin typeface="+mn-lt"/>
                <a:ea typeface="ＭＳ Ｐゴシック" pitchFamily="-112" charset="-128"/>
                <a:cs typeface="ＭＳ Ｐゴシック" pitchFamily="-112" charset="-128"/>
              </a:rPr>
              <a:t>equation </a:t>
            </a:r>
            <a:r>
              <a:rPr lang="en-US" sz="2800" kern="0" dirty="0">
                <a:solidFill>
                  <a:srgbClr val="000000"/>
                </a:solidFill>
                <a:latin typeface="+mn-lt"/>
                <a:ea typeface="ＭＳ Ｐゴシック" pitchFamily="-112" charset="-128"/>
                <a:cs typeface="ＭＳ Ｐゴシック" pitchFamily="-112" charset="-128"/>
              </a:rPr>
              <a:t>called </a:t>
            </a:r>
            <a:r>
              <a:rPr lang="en-US" sz="2800" b="1" kern="0" dirty="0">
                <a:solidFill>
                  <a:schemeClr val="accent6"/>
                </a:solidFill>
                <a:latin typeface="+mn-lt"/>
                <a:ea typeface="ＭＳ Ｐゴシック" pitchFamily="-112" charset="-128"/>
                <a:cs typeface="ＭＳ Ｐゴシック" pitchFamily="-112" charset="-128"/>
              </a:rPr>
              <a:t>Simpson’s </a:t>
            </a:r>
            <a:r>
              <a:rPr lang="en-US" sz="2800" b="1" kern="0" dirty="0" smtClean="0">
                <a:solidFill>
                  <a:schemeClr val="accent6"/>
                </a:solidFill>
                <a:latin typeface="+mn-lt"/>
                <a:ea typeface="ＭＳ Ｐゴシック" pitchFamily="-112" charset="-128"/>
                <a:cs typeface="ＭＳ Ｐゴシック" pitchFamily="-112" charset="-128"/>
              </a:rPr>
              <a:t>Index of Biodiversity</a:t>
            </a:r>
            <a:r>
              <a:rPr lang="en-US" sz="2800" kern="0" dirty="0" smtClean="0">
                <a:solidFill>
                  <a:srgbClr val="000000"/>
                </a:solidFill>
                <a:latin typeface="+mn-lt"/>
                <a:ea typeface="ＭＳ Ｐゴシック" pitchFamily="-112" charset="-128"/>
                <a:cs typeface="ＭＳ Ｐゴシック" pitchFamily="-112" charset="-128"/>
              </a:rPr>
              <a:t> </a:t>
            </a:r>
            <a:r>
              <a:rPr lang="en-US" sz="2800" kern="0" dirty="0">
                <a:solidFill>
                  <a:srgbClr val="000000"/>
                </a:solidFill>
                <a:latin typeface="+mn-lt"/>
                <a:ea typeface="ＭＳ Ｐゴシック" pitchFamily="-112" charset="-128"/>
                <a:cs typeface="ＭＳ Ｐゴシック" pitchFamily="-112" charset="-128"/>
              </a:rPr>
              <a:t>to explain </a:t>
            </a:r>
            <a:r>
              <a:rPr lang="en-US" sz="2800" kern="0" dirty="0" smtClean="0">
                <a:solidFill>
                  <a:srgbClr val="000000"/>
                </a:solidFill>
                <a:latin typeface="+mn-lt"/>
                <a:ea typeface="ＭＳ Ｐゴシック" pitchFamily="-112" charset="-128"/>
                <a:cs typeface="ＭＳ Ｐゴシック" pitchFamily="-112" charset="-128"/>
              </a:rPr>
              <a:t>biodiversity </a:t>
            </a:r>
            <a:r>
              <a:rPr lang="en-US" sz="2800" kern="0" dirty="0">
                <a:solidFill>
                  <a:srgbClr val="000000"/>
                </a:solidFill>
                <a:latin typeface="+mn-lt"/>
                <a:ea typeface="ＭＳ Ｐゴシック" pitchFamily="-112" charset="-128"/>
                <a:cs typeface="ＭＳ Ｐゴシック" pitchFamily="-112" charset="-128"/>
              </a:rPr>
              <a:t>in an </a:t>
            </a:r>
            <a:r>
              <a:rPr lang="en-US" sz="2800" kern="0" dirty="0" smtClean="0">
                <a:solidFill>
                  <a:srgbClr val="000000"/>
                </a:solidFill>
                <a:latin typeface="+mn-lt"/>
                <a:ea typeface="ＭＳ Ｐゴシック" pitchFamily="-112" charset="-128"/>
                <a:cs typeface="ＭＳ Ｐゴシック" pitchFamily="-112" charset="-128"/>
              </a:rPr>
              <a:t>area, and relate this index to probability</a:t>
            </a:r>
            <a:endParaRPr lang="en-US" sz="2800" kern="0" dirty="0">
              <a:solidFill>
                <a:srgbClr val="000000"/>
              </a:solidFill>
              <a:latin typeface="+mn-lt"/>
              <a:ea typeface="ＭＳ Ｐゴシック" pitchFamily="-112" charset="-128"/>
              <a:cs typeface="ＭＳ Ｐゴシック" pitchFamily="-112" charset="-128"/>
            </a:endParaRPr>
          </a:p>
        </p:txBody>
      </p:sp>
      <p:pic>
        <p:nvPicPr>
          <p:cNvPr id="4" name="Picture 3" descr="nsf1_print.tif"/>
          <p:cNvPicPr>
            <a:picLocks noChangeAspect="1"/>
          </p:cNvPicPr>
          <p:nvPr/>
        </p:nvPicPr>
        <p:blipFill>
          <a:blip r:embed="rId2" cstate="print"/>
          <a:stretch>
            <a:fillRect/>
          </a:stretch>
        </p:blipFill>
        <p:spPr>
          <a:xfrm>
            <a:off x="8077200" y="5785034"/>
            <a:ext cx="1066800" cy="107296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1"/>
          <p:cNvSpPr>
            <a:spLocks noGrp="1"/>
          </p:cNvSpPr>
          <p:nvPr>
            <p:ph type="title"/>
          </p:nvPr>
        </p:nvSpPr>
        <p:spPr>
          <a:xfrm>
            <a:off x="685800" y="228600"/>
            <a:ext cx="7770813" cy="1433513"/>
          </a:xfrm>
        </p:spPr>
        <p:txBody>
          <a:bodyPr/>
          <a:lstStyle/>
          <a:p>
            <a:pPr eaLnBrk="1" hangingPunct="1"/>
            <a:r>
              <a:rPr lang="en-US" sz="4000" dirty="0" smtClean="0"/>
              <a:t>Simpson’s Index of Biodiversity</a:t>
            </a:r>
          </a:p>
        </p:txBody>
      </p:sp>
      <p:sp>
        <p:nvSpPr>
          <p:cNvPr id="16387" name="TextBox 2"/>
          <p:cNvSpPr txBox="1">
            <a:spLocks noChangeArrowheads="1"/>
          </p:cNvSpPr>
          <p:nvPr/>
        </p:nvSpPr>
        <p:spPr bwMode="auto">
          <a:xfrm>
            <a:off x="457200" y="1524000"/>
            <a:ext cx="8550739" cy="2308324"/>
          </a:xfrm>
          <a:prstGeom prst="rect">
            <a:avLst/>
          </a:prstGeom>
          <a:noFill/>
          <a:ln w="9525">
            <a:noFill/>
            <a:miter lim="800000"/>
            <a:headEnd/>
            <a:tailEnd/>
          </a:ln>
        </p:spPr>
        <p:txBody>
          <a:bodyPr wrap="none">
            <a:spAutoFit/>
          </a:bodyPr>
          <a:lstStyle/>
          <a:p>
            <a:r>
              <a:rPr lang="en-US" sz="1800" dirty="0">
                <a:solidFill>
                  <a:schemeClr val="tx1"/>
                </a:solidFill>
                <a:latin typeface="Candara" pitchFamily="34" charset="0"/>
              </a:rPr>
              <a:t>Simpson’s </a:t>
            </a:r>
            <a:r>
              <a:rPr lang="en-US" sz="1800" dirty="0" smtClean="0">
                <a:solidFill>
                  <a:schemeClr val="tx1"/>
                </a:solidFill>
                <a:latin typeface="Candara" pitchFamily="34" charset="0"/>
              </a:rPr>
              <a:t>Index </a:t>
            </a:r>
            <a:r>
              <a:rPr lang="en-US" sz="1800" dirty="0">
                <a:solidFill>
                  <a:schemeClr val="tx1"/>
                </a:solidFill>
                <a:latin typeface="Candara" pitchFamily="34" charset="0"/>
              </a:rPr>
              <a:t>is a way to express how diverse a sample is based on a probability.</a:t>
            </a:r>
          </a:p>
          <a:p>
            <a:r>
              <a:rPr lang="en-US" sz="1800" dirty="0">
                <a:solidFill>
                  <a:schemeClr val="tx1"/>
                </a:solidFill>
                <a:latin typeface="Candara" pitchFamily="34" charset="0"/>
              </a:rPr>
              <a:t>The probability can be explained as follows:</a:t>
            </a:r>
          </a:p>
          <a:p>
            <a:endParaRPr lang="en-US" sz="900" dirty="0" smtClean="0">
              <a:solidFill>
                <a:schemeClr val="tx1"/>
              </a:solidFill>
              <a:latin typeface="Candara" pitchFamily="34" charset="0"/>
            </a:endParaRPr>
          </a:p>
          <a:p>
            <a:r>
              <a:rPr lang="en-US" sz="1800" dirty="0" smtClean="0">
                <a:solidFill>
                  <a:schemeClr val="tx1"/>
                </a:solidFill>
                <a:latin typeface="Candara" pitchFamily="34" charset="0"/>
              </a:rPr>
              <a:t>If </a:t>
            </a:r>
            <a:r>
              <a:rPr lang="en-US" sz="1800" dirty="0">
                <a:solidFill>
                  <a:schemeClr val="tx1"/>
                </a:solidFill>
                <a:latin typeface="Candara" pitchFamily="34" charset="0"/>
              </a:rPr>
              <a:t>you close your eyes and pick out an individual organism from a sample and then you </a:t>
            </a:r>
          </a:p>
          <a:p>
            <a:r>
              <a:rPr lang="en-US" sz="1800" dirty="0">
                <a:solidFill>
                  <a:schemeClr val="tx1"/>
                </a:solidFill>
                <a:latin typeface="Candara" pitchFamily="34" charset="0"/>
              </a:rPr>
              <a:t>repeat by closing your eyes and picking out another individual from your sample, what</a:t>
            </a:r>
          </a:p>
          <a:p>
            <a:r>
              <a:rPr lang="en-US" sz="1800" dirty="0">
                <a:solidFill>
                  <a:schemeClr val="tx1"/>
                </a:solidFill>
                <a:latin typeface="Candara" pitchFamily="34" charset="0"/>
              </a:rPr>
              <a:t> is the probability that the organisms will be different species?</a:t>
            </a:r>
          </a:p>
          <a:p>
            <a:endParaRPr lang="en-US" sz="900" dirty="0">
              <a:solidFill>
                <a:schemeClr val="tx1"/>
              </a:solidFill>
              <a:latin typeface="Candara" pitchFamily="34" charset="0"/>
            </a:endParaRPr>
          </a:p>
          <a:p>
            <a:r>
              <a:rPr lang="en-US" sz="1800" dirty="0">
                <a:solidFill>
                  <a:schemeClr val="tx1"/>
                </a:solidFill>
                <a:latin typeface="Candara" pitchFamily="34" charset="0"/>
              </a:rPr>
              <a:t>If the probability is high, for example 0.8 then you have an 80% chance of picking out </a:t>
            </a:r>
          </a:p>
          <a:p>
            <a:r>
              <a:rPr lang="en-US" sz="1800" dirty="0">
                <a:solidFill>
                  <a:schemeClr val="tx1"/>
                </a:solidFill>
                <a:latin typeface="Candara" pitchFamily="34" charset="0"/>
              </a:rPr>
              <a:t>different species so you have high diversity in your sample</a:t>
            </a:r>
            <a:r>
              <a:rPr lang="en-US" sz="1800" dirty="0" smtClean="0">
                <a:solidFill>
                  <a:schemeClr val="tx1"/>
                </a:solidFill>
                <a:latin typeface="Candara" pitchFamily="34" charset="0"/>
              </a:rPr>
              <a:t>.</a:t>
            </a:r>
            <a:endParaRPr lang="en-US" sz="1800" dirty="0">
              <a:solidFill>
                <a:schemeClr val="tx1"/>
              </a:solidFill>
              <a:latin typeface="Candara" pitchFamily="34" charset="0"/>
            </a:endParaRPr>
          </a:p>
        </p:txBody>
      </p:sp>
      <p:pic>
        <p:nvPicPr>
          <p:cNvPr id="2050" name="Picture 2" descr="C:\Users\User\AppData\Local\Microsoft\Windows\Temporary Internet Files\Low\Content.IE5\CVHVRE5S\MC900433835[1].PNG"/>
          <p:cNvPicPr>
            <a:picLocks noChangeAspect="1" noChangeArrowheads="1"/>
          </p:cNvPicPr>
          <p:nvPr/>
        </p:nvPicPr>
        <p:blipFill>
          <a:blip r:embed="rId2" cstate="print"/>
          <a:srcRect/>
          <a:stretch>
            <a:fillRect/>
          </a:stretch>
        </p:blipFill>
        <p:spPr bwMode="auto">
          <a:xfrm>
            <a:off x="5105400" y="3429000"/>
            <a:ext cx="3657600" cy="3048000"/>
          </a:xfrm>
          <a:prstGeom prst="rect">
            <a:avLst/>
          </a:prstGeom>
          <a:noFill/>
        </p:spPr>
      </p:pic>
      <p:pic>
        <p:nvPicPr>
          <p:cNvPr id="7" name="Picture 3"/>
          <p:cNvPicPr>
            <a:picLocks noChangeAspect="1"/>
          </p:cNvPicPr>
          <p:nvPr/>
        </p:nvPicPr>
        <p:blipFill>
          <a:blip r:embed="rId3" cstate="print"/>
          <a:srcRect/>
          <a:stretch>
            <a:fillRect/>
          </a:stretch>
        </p:blipFill>
        <p:spPr bwMode="auto">
          <a:xfrm flipH="1">
            <a:off x="5791200" y="4648200"/>
            <a:ext cx="467180" cy="377337"/>
          </a:xfrm>
          <a:prstGeom prst="rect">
            <a:avLst/>
          </a:prstGeom>
          <a:noFill/>
          <a:ln w="9525">
            <a:noFill/>
            <a:miter lim="800000"/>
            <a:headEnd/>
            <a:tailEnd/>
          </a:ln>
        </p:spPr>
      </p:pic>
      <p:pic>
        <p:nvPicPr>
          <p:cNvPr id="8" name="Picture 4"/>
          <p:cNvPicPr>
            <a:picLocks noChangeAspect="1"/>
          </p:cNvPicPr>
          <p:nvPr/>
        </p:nvPicPr>
        <p:blipFill>
          <a:blip r:embed="rId4" cstate="print"/>
          <a:srcRect/>
          <a:stretch>
            <a:fillRect/>
          </a:stretch>
        </p:blipFill>
        <p:spPr bwMode="auto">
          <a:xfrm flipH="1">
            <a:off x="7010400" y="5562600"/>
            <a:ext cx="432680" cy="377337"/>
          </a:xfrm>
          <a:prstGeom prst="rect">
            <a:avLst/>
          </a:prstGeom>
          <a:noFill/>
          <a:ln w="9525">
            <a:noFill/>
            <a:miter lim="800000"/>
            <a:headEnd/>
            <a:tailEnd/>
          </a:ln>
        </p:spPr>
      </p:pic>
      <p:pic>
        <p:nvPicPr>
          <p:cNvPr id="9" name="Picture 6"/>
          <p:cNvPicPr>
            <a:picLocks noChangeAspect="1"/>
          </p:cNvPicPr>
          <p:nvPr/>
        </p:nvPicPr>
        <p:blipFill>
          <a:blip r:embed="rId5" cstate="print"/>
          <a:srcRect/>
          <a:stretch>
            <a:fillRect/>
          </a:stretch>
        </p:blipFill>
        <p:spPr bwMode="auto">
          <a:xfrm flipH="1">
            <a:off x="6934200" y="4724400"/>
            <a:ext cx="359010" cy="377338"/>
          </a:xfrm>
          <a:prstGeom prst="rect">
            <a:avLst/>
          </a:prstGeom>
          <a:noFill/>
          <a:ln w="9525">
            <a:noFill/>
            <a:miter lim="800000"/>
            <a:headEnd/>
            <a:tailEnd/>
          </a:ln>
        </p:spPr>
      </p:pic>
      <p:pic>
        <p:nvPicPr>
          <p:cNvPr id="10" name="Picture 7"/>
          <p:cNvPicPr>
            <a:picLocks noChangeAspect="1"/>
          </p:cNvPicPr>
          <p:nvPr/>
        </p:nvPicPr>
        <p:blipFill>
          <a:blip r:embed="rId6" cstate="print"/>
          <a:srcRect/>
          <a:stretch>
            <a:fillRect/>
          </a:stretch>
        </p:blipFill>
        <p:spPr bwMode="auto">
          <a:xfrm flipH="1">
            <a:off x="5791200" y="5410200"/>
            <a:ext cx="393509" cy="377337"/>
          </a:xfrm>
          <a:prstGeom prst="rect">
            <a:avLst/>
          </a:prstGeom>
          <a:noFill/>
          <a:ln w="9525">
            <a:noFill/>
            <a:miter lim="800000"/>
            <a:headEnd/>
            <a:tailEnd/>
          </a:ln>
        </p:spPr>
      </p:pic>
      <p:pic>
        <p:nvPicPr>
          <p:cNvPr id="11" name="Picture 3"/>
          <p:cNvPicPr>
            <a:picLocks noChangeAspect="1"/>
          </p:cNvPicPr>
          <p:nvPr/>
        </p:nvPicPr>
        <p:blipFill>
          <a:blip r:embed="rId3" cstate="print"/>
          <a:srcRect/>
          <a:stretch>
            <a:fillRect/>
          </a:stretch>
        </p:blipFill>
        <p:spPr bwMode="auto">
          <a:xfrm flipH="1">
            <a:off x="6324600" y="5566263"/>
            <a:ext cx="467180" cy="377337"/>
          </a:xfrm>
          <a:prstGeom prst="rect">
            <a:avLst/>
          </a:prstGeom>
          <a:noFill/>
          <a:ln w="9525">
            <a:noFill/>
            <a:miter lim="800000"/>
            <a:headEnd/>
            <a:tailEnd/>
          </a:ln>
        </p:spPr>
      </p:pic>
      <p:pic>
        <p:nvPicPr>
          <p:cNvPr id="12" name="Picture 4"/>
          <p:cNvPicPr>
            <a:picLocks noChangeAspect="1"/>
          </p:cNvPicPr>
          <p:nvPr/>
        </p:nvPicPr>
        <p:blipFill>
          <a:blip r:embed="rId4" cstate="print"/>
          <a:srcRect/>
          <a:stretch>
            <a:fillRect/>
          </a:stretch>
        </p:blipFill>
        <p:spPr bwMode="auto">
          <a:xfrm flipH="1">
            <a:off x="6400800" y="4724400"/>
            <a:ext cx="432680" cy="377337"/>
          </a:xfrm>
          <a:prstGeom prst="rect">
            <a:avLst/>
          </a:prstGeom>
          <a:noFill/>
          <a:ln w="9525">
            <a:noFill/>
            <a:miter lim="800000"/>
            <a:headEnd/>
            <a:tailEnd/>
          </a:ln>
        </p:spPr>
      </p:pic>
      <p:pic>
        <p:nvPicPr>
          <p:cNvPr id="13" name="Picture 6"/>
          <p:cNvPicPr>
            <a:picLocks noChangeAspect="1"/>
          </p:cNvPicPr>
          <p:nvPr/>
        </p:nvPicPr>
        <p:blipFill>
          <a:blip r:embed="rId5" cstate="print"/>
          <a:srcRect/>
          <a:stretch>
            <a:fillRect/>
          </a:stretch>
        </p:blipFill>
        <p:spPr bwMode="auto">
          <a:xfrm flipH="1">
            <a:off x="5943600" y="5029200"/>
            <a:ext cx="359010" cy="377338"/>
          </a:xfrm>
          <a:prstGeom prst="rect">
            <a:avLst/>
          </a:prstGeom>
          <a:noFill/>
          <a:ln w="9525">
            <a:noFill/>
            <a:miter lim="800000"/>
            <a:headEnd/>
            <a:tailEnd/>
          </a:ln>
        </p:spPr>
      </p:pic>
      <p:pic>
        <p:nvPicPr>
          <p:cNvPr id="14" name="Picture 6"/>
          <p:cNvPicPr>
            <a:picLocks noChangeAspect="1"/>
          </p:cNvPicPr>
          <p:nvPr/>
        </p:nvPicPr>
        <p:blipFill>
          <a:blip r:embed="rId5" cstate="print"/>
          <a:srcRect/>
          <a:stretch>
            <a:fillRect/>
          </a:stretch>
        </p:blipFill>
        <p:spPr bwMode="auto">
          <a:xfrm flipH="1">
            <a:off x="6705600" y="5105400"/>
            <a:ext cx="359010" cy="377338"/>
          </a:xfrm>
          <a:prstGeom prst="rect">
            <a:avLst/>
          </a:prstGeom>
          <a:noFill/>
          <a:ln w="9525">
            <a:noFill/>
            <a:miter lim="800000"/>
            <a:headEnd/>
            <a:tailEnd/>
          </a:ln>
        </p:spPr>
      </p:pic>
      <p:sp>
        <p:nvSpPr>
          <p:cNvPr id="18" name="Left Arrow 17"/>
          <p:cNvSpPr/>
          <p:nvPr/>
        </p:nvSpPr>
        <p:spPr bwMode="auto">
          <a:xfrm>
            <a:off x="3810000" y="4343400"/>
            <a:ext cx="1600200" cy="4572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Arial" charset="0"/>
              <a:ea typeface="ＭＳ Ｐゴシック" pitchFamily="16" charset="-128"/>
            </a:endParaRPr>
          </a:p>
        </p:txBody>
      </p:sp>
      <p:sp>
        <p:nvSpPr>
          <p:cNvPr id="21" name="Left Arrow 20"/>
          <p:cNvSpPr/>
          <p:nvPr/>
        </p:nvSpPr>
        <p:spPr bwMode="auto">
          <a:xfrm>
            <a:off x="4724400" y="5638800"/>
            <a:ext cx="990600" cy="3810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sp>
        <p:nvSpPr>
          <p:cNvPr id="25" name="TextBox 24"/>
          <p:cNvSpPr txBox="1"/>
          <p:nvPr/>
        </p:nvSpPr>
        <p:spPr>
          <a:xfrm>
            <a:off x="381000" y="5562600"/>
            <a:ext cx="4453463" cy="646331"/>
          </a:xfrm>
          <a:prstGeom prst="rect">
            <a:avLst/>
          </a:prstGeom>
          <a:noFill/>
        </p:spPr>
        <p:txBody>
          <a:bodyPr wrap="none" rtlCol="0">
            <a:spAutoFit/>
          </a:bodyPr>
          <a:lstStyle/>
          <a:p>
            <a:r>
              <a:rPr lang="en-US" sz="3600" dirty="0" smtClean="0">
                <a:solidFill>
                  <a:schemeClr val="tx1"/>
                </a:solidFill>
                <a:latin typeface="Comic Sans MS" pitchFamily="66" charset="0"/>
              </a:rPr>
              <a:t>Same or Different?</a:t>
            </a:r>
            <a:endParaRPr lang="en-US" sz="3600" dirty="0">
              <a:solidFill>
                <a:schemeClr val="tx1"/>
              </a:solidFill>
              <a:latin typeface="Comic Sans MS" pitchFamily="66" charset="0"/>
            </a:endParaRPr>
          </a:p>
        </p:txBody>
      </p:sp>
      <p:pic>
        <p:nvPicPr>
          <p:cNvPr id="28" name="Picture 3"/>
          <p:cNvPicPr>
            <a:picLocks noChangeAspect="1"/>
          </p:cNvPicPr>
          <p:nvPr/>
        </p:nvPicPr>
        <p:blipFill>
          <a:blip r:embed="rId7" cstate="print"/>
          <a:srcRect/>
          <a:stretch>
            <a:fillRect/>
          </a:stretch>
        </p:blipFill>
        <p:spPr bwMode="auto">
          <a:xfrm flipH="1">
            <a:off x="2133600" y="4191000"/>
            <a:ext cx="1524000" cy="1230921"/>
          </a:xfrm>
          <a:prstGeom prst="rect">
            <a:avLst/>
          </a:prstGeom>
          <a:noFill/>
          <a:ln w="9525">
            <a:noFill/>
            <a:miter lim="800000"/>
            <a:headEnd/>
            <a:tailEnd/>
          </a:ln>
        </p:spPr>
      </p:pic>
      <p:sp>
        <p:nvSpPr>
          <p:cNvPr id="29" name="TextBox 28"/>
          <p:cNvSpPr txBox="1"/>
          <p:nvPr/>
        </p:nvSpPr>
        <p:spPr>
          <a:xfrm>
            <a:off x="4419600" y="4419600"/>
            <a:ext cx="990600" cy="276999"/>
          </a:xfrm>
          <a:prstGeom prst="rect">
            <a:avLst/>
          </a:prstGeom>
          <a:noFill/>
        </p:spPr>
        <p:txBody>
          <a:bodyPr wrap="square" rtlCol="0">
            <a:spAutoFit/>
          </a:bodyPr>
          <a:lstStyle/>
          <a:p>
            <a:r>
              <a:rPr lang="en-US" sz="1200" b="1" dirty="0" smtClean="0"/>
              <a:t>1</a:t>
            </a:r>
            <a:r>
              <a:rPr lang="en-US" sz="1200" b="1" baseline="30000" dirty="0" smtClean="0"/>
              <a:t>st</a:t>
            </a:r>
            <a:r>
              <a:rPr lang="en-US" sz="1200" b="1" dirty="0" smtClean="0"/>
              <a:t> Draw</a:t>
            </a:r>
            <a:endParaRPr lang="en-US" sz="1200" b="1" dirty="0"/>
          </a:p>
        </p:txBody>
      </p:sp>
      <p:sp>
        <p:nvSpPr>
          <p:cNvPr id="30" name="TextBox 29"/>
          <p:cNvSpPr txBox="1"/>
          <p:nvPr/>
        </p:nvSpPr>
        <p:spPr>
          <a:xfrm>
            <a:off x="4953000" y="5715000"/>
            <a:ext cx="914400" cy="276999"/>
          </a:xfrm>
          <a:prstGeom prst="rect">
            <a:avLst/>
          </a:prstGeom>
          <a:noFill/>
        </p:spPr>
        <p:txBody>
          <a:bodyPr wrap="square" rtlCol="0">
            <a:spAutoFit/>
          </a:bodyPr>
          <a:lstStyle/>
          <a:p>
            <a:r>
              <a:rPr lang="en-US" sz="1200" b="1" dirty="0" smtClean="0"/>
              <a:t>2</a:t>
            </a:r>
            <a:r>
              <a:rPr lang="en-US" sz="1200" b="1" baseline="30000" dirty="0" smtClean="0"/>
              <a:t>nd</a:t>
            </a:r>
            <a:r>
              <a:rPr lang="en-US" sz="1200" b="1" dirty="0" smtClean="0"/>
              <a:t> Draw</a:t>
            </a:r>
            <a:endParaRPr lang="en-US" sz="1200" b="1" dirty="0"/>
          </a:p>
        </p:txBody>
      </p:sp>
      <p:pic>
        <p:nvPicPr>
          <p:cNvPr id="20" name="Picture 19" descr="nsf1_print.tif"/>
          <p:cNvPicPr>
            <a:picLocks noChangeAspect="1"/>
          </p:cNvPicPr>
          <p:nvPr/>
        </p:nvPicPr>
        <p:blipFill>
          <a:blip r:embed="rId8" cstate="print"/>
          <a:stretch>
            <a:fillRect/>
          </a:stretch>
        </p:blipFill>
        <p:spPr>
          <a:xfrm>
            <a:off x="8077200" y="5785034"/>
            <a:ext cx="1066800" cy="10729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0813" cy="1433513"/>
          </a:xfrm>
        </p:spPr>
        <p:txBody>
          <a:bodyPr/>
          <a:lstStyle/>
          <a:p>
            <a:r>
              <a:rPr lang="en-US" sz="4000" dirty="0" smtClean="0"/>
              <a:t>Simpson’s Index of Biodiversity</a:t>
            </a:r>
            <a:endParaRPr lang="en-US" sz="4000" dirty="0"/>
          </a:p>
        </p:txBody>
      </p:sp>
      <p:sp>
        <p:nvSpPr>
          <p:cNvPr id="5" name="TextBox 2"/>
          <p:cNvSpPr txBox="1">
            <a:spLocks noChangeArrowheads="1"/>
          </p:cNvSpPr>
          <p:nvPr/>
        </p:nvSpPr>
        <p:spPr bwMode="auto">
          <a:xfrm>
            <a:off x="990600" y="3733800"/>
            <a:ext cx="4745038" cy="2031325"/>
          </a:xfrm>
          <a:prstGeom prst="rect">
            <a:avLst/>
          </a:prstGeom>
          <a:noFill/>
          <a:ln w="9525">
            <a:noFill/>
            <a:miter lim="800000"/>
            <a:headEnd/>
            <a:tailEnd/>
          </a:ln>
        </p:spPr>
        <p:txBody>
          <a:bodyPr>
            <a:spAutoFit/>
          </a:bodyPr>
          <a:lstStyle/>
          <a:p>
            <a:r>
              <a:rPr lang="en-US" sz="1800" dirty="0">
                <a:solidFill>
                  <a:schemeClr val="tx1"/>
                </a:solidFill>
                <a:latin typeface="Candara" pitchFamily="34" charset="0"/>
              </a:rPr>
              <a:t>Let’s define the variables:</a:t>
            </a:r>
          </a:p>
          <a:p>
            <a:r>
              <a:rPr lang="en-US" sz="1800" i="1" dirty="0">
                <a:solidFill>
                  <a:schemeClr val="tx1"/>
                </a:solidFill>
                <a:latin typeface="Candara" pitchFamily="34" charset="0"/>
              </a:rPr>
              <a:t>D</a:t>
            </a:r>
            <a:r>
              <a:rPr lang="en-US" sz="1800" dirty="0">
                <a:solidFill>
                  <a:schemeClr val="tx1"/>
                </a:solidFill>
                <a:latin typeface="Candara" pitchFamily="34" charset="0"/>
              </a:rPr>
              <a:t>= Simpsons Index of Diversity</a:t>
            </a:r>
          </a:p>
          <a:p>
            <a:r>
              <a:rPr lang="en-US" sz="1800" dirty="0">
                <a:solidFill>
                  <a:schemeClr val="tx1"/>
                </a:solidFill>
                <a:latin typeface="Candara" pitchFamily="34" charset="0"/>
              </a:rPr>
              <a:t>Σ = summation</a:t>
            </a:r>
          </a:p>
          <a:p>
            <a:r>
              <a:rPr lang="en-US" sz="1800" i="1" dirty="0">
                <a:solidFill>
                  <a:schemeClr val="tx1"/>
                </a:solidFill>
                <a:latin typeface="Candara" pitchFamily="34" charset="0"/>
              </a:rPr>
              <a:t>S</a:t>
            </a:r>
            <a:r>
              <a:rPr lang="en-US" sz="1800" dirty="0">
                <a:solidFill>
                  <a:schemeClr val="tx1"/>
                </a:solidFill>
                <a:latin typeface="Candara" pitchFamily="34" charset="0"/>
              </a:rPr>
              <a:t>= number of species</a:t>
            </a:r>
          </a:p>
          <a:p>
            <a:r>
              <a:rPr lang="en-US" sz="1800" i="1" dirty="0" err="1">
                <a:solidFill>
                  <a:schemeClr val="tx1"/>
                </a:solidFill>
                <a:latin typeface="Candara" pitchFamily="34" charset="0"/>
              </a:rPr>
              <a:t>n</a:t>
            </a:r>
            <a:r>
              <a:rPr lang="en-US" sz="1800" i="1" baseline="-25000" dirty="0" err="1">
                <a:solidFill>
                  <a:schemeClr val="tx1"/>
                </a:solidFill>
                <a:latin typeface="Candara" pitchFamily="34" charset="0"/>
              </a:rPr>
              <a:t>i</a:t>
            </a:r>
            <a:r>
              <a:rPr lang="en-US" sz="1800" dirty="0">
                <a:solidFill>
                  <a:schemeClr val="tx1"/>
                </a:solidFill>
                <a:latin typeface="Candara" pitchFamily="34" charset="0"/>
              </a:rPr>
              <a:t>= number of individuals within the </a:t>
            </a:r>
            <a:r>
              <a:rPr lang="en-US" sz="1800" dirty="0" err="1">
                <a:solidFill>
                  <a:schemeClr val="tx1"/>
                </a:solidFill>
                <a:latin typeface="Candara" pitchFamily="34" charset="0"/>
              </a:rPr>
              <a:t>i</a:t>
            </a:r>
            <a:r>
              <a:rPr lang="en-US" sz="1800" baseline="30000" dirty="0" err="1">
                <a:solidFill>
                  <a:schemeClr val="tx1"/>
                </a:solidFill>
                <a:latin typeface="Candara" pitchFamily="34" charset="0"/>
              </a:rPr>
              <a:t>th</a:t>
            </a:r>
            <a:r>
              <a:rPr lang="en-US" sz="1800" dirty="0">
                <a:solidFill>
                  <a:schemeClr val="tx1"/>
                </a:solidFill>
                <a:latin typeface="Candara" pitchFamily="34" charset="0"/>
              </a:rPr>
              <a:t> species</a:t>
            </a:r>
          </a:p>
          <a:p>
            <a:r>
              <a:rPr lang="en-US" sz="1800" i="1" dirty="0">
                <a:solidFill>
                  <a:schemeClr val="tx1"/>
                </a:solidFill>
                <a:latin typeface="Candara" pitchFamily="34" charset="0"/>
              </a:rPr>
              <a:t>N</a:t>
            </a:r>
            <a:r>
              <a:rPr lang="en-US" sz="1800" dirty="0">
                <a:solidFill>
                  <a:schemeClr val="tx1"/>
                </a:solidFill>
                <a:latin typeface="Candara" pitchFamily="34" charset="0"/>
              </a:rPr>
              <a:t>= total number of individuals within the </a:t>
            </a:r>
            <a:r>
              <a:rPr lang="en-US" sz="1800" dirty="0" smtClean="0">
                <a:solidFill>
                  <a:schemeClr val="tx1"/>
                </a:solidFill>
                <a:latin typeface="Candara" pitchFamily="34" charset="0"/>
              </a:rPr>
              <a:t>sample</a:t>
            </a:r>
            <a:endParaRPr lang="en-US" sz="1800" dirty="0">
              <a:solidFill>
                <a:schemeClr val="tx1"/>
              </a:solidFill>
              <a:latin typeface="Candara" pitchFamily="34" charset="0"/>
            </a:endParaRPr>
          </a:p>
        </p:txBody>
      </p:sp>
      <p:grpSp>
        <p:nvGrpSpPr>
          <p:cNvPr id="15" name="Group 14"/>
          <p:cNvGrpSpPr/>
          <p:nvPr/>
        </p:nvGrpSpPr>
        <p:grpSpPr>
          <a:xfrm>
            <a:off x="5257800" y="3048000"/>
            <a:ext cx="3657600" cy="3048000"/>
            <a:chOff x="5105400" y="3429000"/>
            <a:chExt cx="3657600" cy="3048000"/>
          </a:xfrm>
        </p:grpSpPr>
        <p:pic>
          <p:nvPicPr>
            <p:cNvPr id="14" name="Picture 2" descr="C:\Users\User\AppData\Local\Microsoft\Windows\Temporary Internet Files\Low\Content.IE5\CVHVRE5S\MC900433835[1].PNG"/>
            <p:cNvPicPr>
              <a:picLocks noChangeAspect="1" noChangeArrowheads="1"/>
            </p:cNvPicPr>
            <p:nvPr/>
          </p:nvPicPr>
          <p:blipFill>
            <a:blip r:embed="rId2" cstate="print"/>
            <a:srcRect/>
            <a:stretch>
              <a:fillRect/>
            </a:stretch>
          </p:blipFill>
          <p:spPr bwMode="auto">
            <a:xfrm>
              <a:off x="5105400" y="3429000"/>
              <a:ext cx="3657600" cy="3048000"/>
            </a:xfrm>
            <a:prstGeom prst="rect">
              <a:avLst/>
            </a:prstGeom>
            <a:noFill/>
          </p:spPr>
        </p:pic>
        <p:pic>
          <p:nvPicPr>
            <p:cNvPr id="6" name="Picture 3"/>
            <p:cNvPicPr>
              <a:picLocks noChangeAspect="1"/>
            </p:cNvPicPr>
            <p:nvPr/>
          </p:nvPicPr>
          <p:blipFill>
            <a:blip r:embed="rId3" cstate="print"/>
            <a:srcRect/>
            <a:stretch>
              <a:fillRect/>
            </a:stretch>
          </p:blipFill>
          <p:spPr bwMode="auto">
            <a:xfrm flipH="1">
              <a:off x="5791200" y="4648200"/>
              <a:ext cx="467180" cy="377337"/>
            </a:xfrm>
            <a:prstGeom prst="rect">
              <a:avLst/>
            </a:prstGeom>
            <a:noFill/>
            <a:ln w="9525">
              <a:noFill/>
              <a:miter lim="800000"/>
              <a:headEnd/>
              <a:tailEnd/>
            </a:ln>
          </p:spPr>
        </p:pic>
        <p:pic>
          <p:nvPicPr>
            <p:cNvPr id="7" name="Picture 4"/>
            <p:cNvPicPr>
              <a:picLocks noChangeAspect="1"/>
            </p:cNvPicPr>
            <p:nvPr/>
          </p:nvPicPr>
          <p:blipFill>
            <a:blip r:embed="rId4" cstate="print"/>
            <a:srcRect/>
            <a:stretch>
              <a:fillRect/>
            </a:stretch>
          </p:blipFill>
          <p:spPr bwMode="auto">
            <a:xfrm flipH="1">
              <a:off x="7010400" y="5562600"/>
              <a:ext cx="432680" cy="377337"/>
            </a:xfrm>
            <a:prstGeom prst="rect">
              <a:avLst/>
            </a:prstGeom>
            <a:noFill/>
            <a:ln w="9525">
              <a:noFill/>
              <a:miter lim="800000"/>
              <a:headEnd/>
              <a:tailEnd/>
            </a:ln>
          </p:spPr>
        </p:pic>
        <p:pic>
          <p:nvPicPr>
            <p:cNvPr id="8" name="Picture 6"/>
            <p:cNvPicPr>
              <a:picLocks noChangeAspect="1"/>
            </p:cNvPicPr>
            <p:nvPr/>
          </p:nvPicPr>
          <p:blipFill>
            <a:blip r:embed="rId5" cstate="print"/>
            <a:srcRect/>
            <a:stretch>
              <a:fillRect/>
            </a:stretch>
          </p:blipFill>
          <p:spPr bwMode="auto">
            <a:xfrm flipH="1">
              <a:off x="6934200" y="4724400"/>
              <a:ext cx="359010" cy="377338"/>
            </a:xfrm>
            <a:prstGeom prst="rect">
              <a:avLst/>
            </a:prstGeom>
            <a:noFill/>
            <a:ln w="9525">
              <a:noFill/>
              <a:miter lim="800000"/>
              <a:headEnd/>
              <a:tailEnd/>
            </a:ln>
          </p:spPr>
        </p:pic>
        <p:pic>
          <p:nvPicPr>
            <p:cNvPr id="9" name="Picture 7"/>
            <p:cNvPicPr>
              <a:picLocks noChangeAspect="1"/>
            </p:cNvPicPr>
            <p:nvPr/>
          </p:nvPicPr>
          <p:blipFill>
            <a:blip r:embed="rId6" cstate="print"/>
            <a:srcRect/>
            <a:stretch>
              <a:fillRect/>
            </a:stretch>
          </p:blipFill>
          <p:spPr bwMode="auto">
            <a:xfrm flipH="1">
              <a:off x="5791200" y="5410200"/>
              <a:ext cx="393509" cy="377337"/>
            </a:xfrm>
            <a:prstGeom prst="rect">
              <a:avLst/>
            </a:prstGeom>
            <a:noFill/>
            <a:ln w="9525">
              <a:noFill/>
              <a:miter lim="800000"/>
              <a:headEnd/>
              <a:tailEnd/>
            </a:ln>
          </p:spPr>
        </p:pic>
        <p:pic>
          <p:nvPicPr>
            <p:cNvPr id="10" name="Picture 3"/>
            <p:cNvPicPr>
              <a:picLocks noChangeAspect="1"/>
            </p:cNvPicPr>
            <p:nvPr/>
          </p:nvPicPr>
          <p:blipFill>
            <a:blip r:embed="rId3" cstate="print"/>
            <a:srcRect/>
            <a:stretch>
              <a:fillRect/>
            </a:stretch>
          </p:blipFill>
          <p:spPr bwMode="auto">
            <a:xfrm flipH="1">
              <a:off x="6324600" y="5566263"/>
              <a:ext cx="467180" cy="377337"/>
            </a:xfrm>
            <a:prstGeom prst="rect">
              <a:avLst/>
            </a:prstGeom>
            <a:noFill/>
            <a:ln w="9525">
              <a:noFill/>
              <a:miter lim="800000"/>
              <a:headEnd/>
              <a:tailEnd/>
            </a:ln>
          </p:spPr>
        </p:pic>
        <p:pic>
          <p:nvPicPr>
            <p:cNvPr id="11" name="Picture 4"/>
            <p:cNvPicPr>
              <a:picLocks noChangeAspect="1"/>
            </p:cNvPicPr>
            <p:nvPr/>
          </p:nvPicPr>
          <p:blipFill>
            <a:blip r:embed="rId4" cstate="print"/>
            <a:srcRect/>
            <a:stretch>
              <a:fillRect/>
            </a:stretch>
          </p:blipFill>
          <p:spPr bwMode="auto">
            <a:xfrm flipH="1">
              <a:off x="6400800" y="4724400"/>
              <a:ext cx="432680" cy="377337"/>
            </a:xfrm>
            <a:prstGeom prst="rect">
              <a:avLst/>
            </a:prstGeom>
            <a:noFill/>
            <a:ln w="9525">
              <a:noFill/>
              <a:miter lim="800000"/>
              <a:headEnd/>
              <a:tailEnd/>
            </a:ln>
          </p:spPr>
        </p:pic>
        <p:pic>
          <p:nvPicPr>
            <p:cNvPr id="12" name="Picture 6"/>
            <p:cNvPicPr>
              <a:picLocks noChangeAspect="1"/>
            </p:cNvPicPr>
            <p:nvPr/>
          </p:nvPicPr>
          <p:blipFill>
            <a:blip r:embed="rId5" cstate="print"/>
            <a:srcRect/>
            <a:stretch>
              <a:fillRect/>
            </a:stretch>
          </p:blipFill>
          <p:spPr bwMode="auto">
            <a:xfrm flipH="1">
              <a:off x="5943600" y="5029200"/>
              <a:ext cx="359010" cy="377338"/>
            </a:xfrm>
            <a:prstGeom prst="rect">
              <a:avLst/>
            </a:prstGeom>
            <a:noFill/>
            <a:ln w="9525">
              <a:noFill/>
              <a:miter lim="800000"/>
              <a:headEnd/>
              <a:tailEnd/>
            </a:ln>
          </p:spPr>
        </p:pic>
        <p:pic>
          <p:nvPicPr>
            <p:cNvPr id="13" name="Picture 6"/>
            <p:cNvPicPr>
              <a:picLocks noChangeAspect="1"/>
            </p:cNvPicPr>
            <p:nvPr/>
          </p:nvPicPr>
          <p:blipFill>
            <a:blip r:embed="rId5" cstate="print"/>
            <a:srcRect/>
            <a:stretch>
              <a:fillRect/>
            </a:stretch>
          </p:blipFill>
          <p:spPr bwMode="auto">
            <a:xfrm flipH="1">
              <a:off x="6705600" y="5105400"/>
              <a:ext cx="359010" cy="377338"/>
            </a:xfrm>
            <a:prstGeom prst="rect">
              <a:avLst/>
            </a:prstGeom>
            <a:noFill/>
            <a:ln w="9525">
              <a:noFill/>
              <a:miter lim="800000"/>
              <a:headEnd/>
              <a:tailEnd/>
            </a:ln>
          </p:spPr>
        </p:pic>
      </p:gr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24000" y="1676400"/>
            <a:ext cx="5777193" cy="1600200"/>
          </a:xfrm>
          <a:prstGeom prst="rect">
            <a:avLst/>
          </a:prstGeom>
          <a:noFill/>
        </p:spPr>
      </p:pic>
      <p:pic>
        <p:nvPicPr>
          <p:cNvPr id="17" name="Picture 16" descr="nsf1_print.tif"/>
          <p:cNvPicPr>
            <a:picLocks noChangeAspect="1"/>
          </p:cNvPicPr>
          <p:nvPr/>
        </p:nvPicPr>
        <p:blipFill>
          <a:blip r:embed="rId8" cstate="print"/>
          <a:stretch>
            <a:fillRect/>
          </a:stretch>
        </p:blipFill>
        <p:spPr>
          <a:xfrm>
            <a:off x="8077200" y="5785034"/>
            <a:ext cx="1066800" cy="107296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1"/>
            <a:ext cx="7770813" cy="908050"/>
          </a:xfrm>
        </p:spPr>
        <p:txBody>
          <a:bodyPr/>
          <a:lstStyle/>
          <a:p>
            <a:r>
              <a:rPr lang="en-US" dirty="0" smtClean="0"/>
              <a:t>Sigma What?</a:t>
            </a:r>
            <a:endParaRPr lang="en-US" sz="3600" dirty="0"/>
          </a:p>
        </p:txBody>
      </p:sp>
      <p:sp>
        <p:nvSpPr>
          <p:cNvPr id="3" name="Content Placeholder 2"/>
          <p:cNvSpPr>
            <a:spLocks noGrp="1"/>
          </p:cNvSpPr>
          <p:nvPr>
            <p:ph idx="1"/>
          </p:nvPr>
        </p:nvSpPr>
        <p:spPr>
          <a:xfrm>
            <a:off x="685800" y="1981200"/>
            <a:ext cx="8153400" cy="4113213"/>
          </a:xfrm>
        </p:spPr>
        <p:txBody>
          <a:bodyPr/>
          <a:lstStyle/>
          <a:p>
            <a:r>
              <a:rPr lang="en-US" sz="2400" dirty="0" smtClean="0"/>
              <a:t>Let’s say you wanted to sum up a </a:t>
            </a:r>
            <a:r>
              <a:rPr lang="en-US" sz="2400" u="sng" dirty="0" smtClean="0">
                <a:solidFill>
                  <a:schemeClr val="accent2"/>
                </a:solidFill>
              </a:rPr>
              <a:t>sequence</a:t>
            </a:r>
            <a:r>
              <a:rPr lang="en-US" sz="2400" dirty="0" smtClean="0"/>
              <a:t> of numbers:</a:t>
            </a:r>
          </a:p>
          <a:p>
            <a:pPr algn="ctr">
              <a:buNone/>
            </a:pPr>
            <a:endParaRPr lang="en-US" sz="800" dirty="0" smtClean="0"/>
          </a:p>
          <a:p>
            <a:pPr algn="ctr">
              <a:buNone/>
            </a:pPr>
            <a:r>
              <a:rPr lang="en-US" sz="2400" dirty="0" smtClean="0"/>
              <a:t>species</a:t>
            </a:r>
            <a:r>
              <a:rPr lang="en-US" sz="2400" baseline="-25000" dirty="0" smtClean="0"/>
              <a:t>1</a:t>
            </a:r>
            <a:r>
              <a:rPr lang="en-US" sz="2400" dirty="0" smtClean="0"/>
              <a:t> + species</a:t>
            </a:r>
            <a:r>
              <a:rPr lang="en-US" sz="2400" baseline="-25000" dirty="0" smtClean="0"/>
              <a:t>2</a:t>
            </a:r>
            <a:r>
              <a:rPr lang="en-US" sz="2400" dirty="0" smtClean="0"/>
              <a:t> + species</a:t>
            </a:r>
            <a:r>
              <a:rPr lang="en-US" sz="2400" baseline="-25000" dirty="0" smtClean="0"/>
              <a:t>3</a:t>
            </a:r>
            <a:r>
              <a:rPr lang="en-US" sz="2400" dirty="0" smtClean="0"/>
              <a:t> + …+ </a:t>
            </a:r>
            <a:r>
              <a:rPr lang="en-US" sz="2400" dirty="0" err="1" smtClean="0"/>
              <a:t>n</a:t>
            </a:r>
            <a:r>
              <a:rPr lang="en-US" sz="2400" i="1" baseline="-25000" dirty="0" err="1" smtClean="0"/>
              <a:t>i</a:t>
            </a:r>
            <a:r>
              <a:rPr lang="en-US" sz="2400" dirty="0" smtClean="0"/>
              <a:t> +…+ </a:t>
            </a:r>
            <a:r>
              <a:rPr lang="en-US" sz="2400" dirty="0" err="1" smtClean="0"/>
              <a:t>n</a:t>
            </a:r>
            <a:r>
              <a:rPr lang="en-US" sz="2400" i="1" baseline="-25000" dirty="0" err="1" smtClean="0"/>
              <a:t>S</a:t>
            </a:r>
            <a:endParaRPr lang="en-US" sz="2400" i="1" baseline="-25000" dirty="0" smtClean="0"/>
          </a:p>
          <a:p>
            <a:endParaRPr lang="en-US" sz="800" dirty="0" smtClean="0"/>
          </a:p>
          <a:p>
            <a:r>
              <a:rPr lang="en-US" sz="2400" dirty="0" smtClean="0"/>
              <a:t>What mathematical notation would you use to make it easier to write that?</a:t>
            </a:r>
          </a:p>
          <a:p>
            <a:endParaRPr lang="en-US" sz="2800" dirty="0" smtClean="0"/>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1"/>
          <p:cNvPicPr>
            <a:picLocks noChangeAspect="1" noChangeArrowheads="1"/>
          </p:cNvPicPr>
          <p:nvPr/>
        </p:nvPicPr>
        <p:blipFill>
          <a:blip r:embed="rId2" cstate="print"/>
          <a:srcRect/>
          <a:stretch>
            <a:fillRect/>
          </a:stretch>
        </p:blipFill>
        <p:spPr bwMode="auto">
          <a:xfrm>
            <a:off x="6781800" y="76200"/>
            <a:ext cx="1904999" cy="1886278"/>
          </a:xfrm>
          <a:prstGeom prst="rect">
            <a:avLst/>
          </a:prstGeom>
          <a:noFill/>
          <a:ln w="9525">
            <a:noFill/>
            <a:miter lim="800000"/>
            <a:headEnd/>
            <a:tailEnd/>
          </a:ln>
          <a:effectLst/>
        </p:spPr>
      </p:pic>
      <p:pic>
        <p:nvPicPr>
          <p:cNvPr id="8" name="Picture 7" descr="nsf1_print.tif"/>
          <p:cNvPicPr>
            <a:picLocks noChangeAspect="1"/>
          </p:cNvPicPr>
          <p:nvPr/>
        </p:nvPicPr>
        <p:blipFill>
          <a:blip r:embed="rId3" cstate="print"/>
          <a:stretch>
            <a:fillRect/>
          </a:stretch>
        </p:blipFill>
        <p:spPr>
          <a:xfrm>
            <a:off x="8077200" y="5785034"/>
            <a:ext cx="1066800" cy="107296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1"/>
            <a:ext cx="7770813" cy="908050"/>
          </a:xfrm>
        </p:spPr>
        <p:txBody>
          <a:bodyPr/>
          <a:lstStyle/>
          <a:p>
            <a:r>
              <a:rPr lang="en-US" dirty="0" smtClean="0"/>
              <a:t>Sigma What?</a:t>
            </a:r>
            <a:endParaRPr lang="en-US" sz="3600" dirty="0"/>
          </a:p>
        </p:txBody>
      </p:sp>
      <p:sp>
        <p:nvSpPr>
          <p:cNvPr id="3" name="Content Placeholder 2"/>
          <p:cNvSpPr>
            <a:spLocks noGrp="1"/>
          </p:cNvSpPr>
          <p:nvPr>
            <p:ph idx="1"/>
          </p:nvPr>
        </p:nvSpPr>
        <p:spPr>
          <a:xfrm>
            <a:off x="685800" y="1981200"/>
            <a:ext cx="8153400" cy="4113213"/>
          </a:xfrm>
        </p:spPr>
        <p:txBody>
          <a:bodyPr/>
          <a:lstStyle/>
          <a:p>
            <a:r>
              <a:rPr lang="en-US" sz="2400" dirty="0" smtClean="0"/>
              <a:t>Let’s say you wanted to sum up a </a:t>
            </a:r>
            <a:r>
              <a:rPr lang="en-US" sz="2400" u="sng" dirty="0" smtClean="0">
                <a:solidFill>
                  <a:schemeClr val="accent2"/>
                </a:solidFill>
              </a:rPr>
              <a:t>sequence</a:t>
            </a:r>
            <a:r>
              <a:rPr lang="en-US" sz="2400" dirty="0" smtClean="0"/>
              <a:t> of numbers:</a:t>
            </a:r>
          </a:p>
          <a:p>
            <a:pPr algn="ctr">
              <a:buNone/>
            </a:pPr>
            <a:endParaRPr lang="en-US" sz="800" dirty="0" smtClean="0"/>
          </a:p>
          <a:p>
            <a:pPr algn="ctr">
              <a:buNone/>
            </a:pPr>
            <a:r>
              <a:rPr lang="en-US" sz="2400" dirty="0" smtClean="0"/>
              <a:t>species</a:t>
            </a:r>
            <a:r>
              <a:rPr lang="en-US" sz="2400" baseline="-25000" dirty="0" smtClean="0"/>
              <a:t>1</a:t>
            </a:r>
            <a:r>
              <a:rPr lang="en-US" sz="2400" dirty="0" smtClean="0"/>
              <a:t> + species</a:t>
            </a:r>
            <a:r>
              <a:rPr lang="en-US" sz="2400" baseline="-25000" dirty="0" smtClean="0"/>
              <a:t>2</a:t>
            </a:r>
            <a:r>
              <a:rPr lang="en-US" sz="2400" dirty="0" smtClean="0"/>
              <a:t> + species</a:t>
            </a:r>
            <a:r>
              <a:rPr lang="en-US" sz="2400" baseline="-25000" dirty="0" smtClean="0"/>
              <a:t>3</a:t>
            </a:r>
            <a:r>
              <a:rPr lang="en-US" sz="2400" dirty="0" smtClean="0"/>
              <a:t> + …+ </a:t>
            </a:r>
            <a:r>
              <a:rPr lang="en-US" sz="2400" dirty="0" err="1" smtClean="0"/>
              <a:t>n</a:t>
            </a:r>
            <a:r>
              <a:rPr lang="en-US" sz="2400" i="1" baseline="-25000" dirty="0" err="1" smtClean="0"/>
              <a:t>i</a:t>
            </a:r>
            <a:r>
              <a:rPr lang="en-US" sz="2400" dirty="0" smtClean="0"/>
              <a:t> +…+ </a:t>
            </a:r>
            <a:r>
              <a:rPr lang="en-US" sz="2400" dirty="0" err="1" smtClean="0"/>
              <a:t>n</a:t>
            </a:r>
            <a:r>
              <a:rPr lang="en-US" sz="2400" i="1" baseline="-25000" dirty="0" err="1" smtClean="0"/>
              <a:t>S</a:t>
            </a:r>
            <a:endParaRPr lang="en-US" sz="2400" i="1" baseline="-25000" dirty="0" smtClean="0"/>
          </a:p>
          <a:p>
            <a:endParaRPr lang="en-US" sz="800" dirty="0" smtClean="0"/>
          </a:p>
          <a:p>
            <a:r>
              <a:rPr lang="en-US" sz="2400" dirty="0" smtClean="0"/>
              <a:t>What mathematical notation would you use to make it easier to write that? </a:t>
            </a:r>
            <a:r>
              <a:rPr lang="en-US" sz="2400" u="sng" dirty="0" smtClean="0">
                <a:solidFill>
                  <a:schemeClr val="accent6"/>
                </a:solidFill>
              </a:rPr>
              <a:t>Summation Notation</a:t>
            </a:r>
          </a:p>
          <a:p>
            <a:endParaRPr lang="en-US" sz="2400" dirty="0" smtClean="0"/>
          </a:p>
          <a:p>
            <a:endParaRPr lang="en-US" sz="2400" dirty="0" smtClean="0"/>
          </a:p>
          <a:p>
            <a:endParaRPr lang="en-US" sz="900" dirty="0" smtClean="0"/>
          </a:p>
          <a:p>
            <a:r>
              <a:rPr lang="en-US" sz="2400" dirty="0" smtClean="0"/>
              <a:t>Read it: “</a:t>
            </a:r>
            <a:r>
              <a:rPr lang="en-US" sz="2400" dirty="0" smtClean="0">
                <a:solidFill>
                  <a:srgbClr val="00B050"/>
                </a:solidFill>
              </a:rPr>
              <a:t>the sum of </a:t>
            </a:r>
            <a:r>
              <a:rPr lang="en-US" sz="2400" i="1" dirty="0" err="1" smtClean="0">
                <a:solidFill>
                  <a:srgbClr val="00B050"/>
                </a:solidFill>
              </a:rPr>
              <a:t>n</a:t>
            </a:r>
            <a:r>
              <a:rPr lang="en-US" sz="2400" baseline="-25000" dirty="0" err="1" smtClean="0">
                <a:solidFill>
                  <a:srgbClr val="00B050"/>
                </a:solidFill>
              </a:rPr>
              <a:t>i</a:t>
            </a:r>
            <a:r>
              <a:rPr lang="en-US" sz="2400" dirty="0" smtClean="0">
                <a:solidFill>
                  <a:srgbClr val="00B050"/>
                </a:solidFill>
              </a:rPr>
              <a:t>, from </a:t>
            </a:r>
            <a:r>
              <a:rPr lang="en-US" sz="2400" i="1" dirty="0" smtClean="0">
                <a:solidFill>
                  <a:srgbClr val="00B050"/>
                </a:solidFill>
              </a:rPr>
              <a:t>i</a:t>
            </a:r>
            <a:r>
              <a:rPr lang="en-US" sz="2400" dirty="0" smtClean="0">
                <a:solidFill>
                  <a:srgbClr val="00B050"/>
                </a:solidFill>
              </a:rPr>
              <a:t> = 1 to </a:t>
            </a:r>
            <a:r>
              <a:rPr lang="en-US" sz="2400" i="1" dirty="0" smtClean="0">
                <a:solidFill>
                  <a:srgbClr val="00B050"/>
                </a:solidFill>
              </a:rPr>
              <a:t>S, </a:t>
            </a:r>
            <a:r>
              <a:rPr lang="en-US" sz="2400" dirty="0" smtClean="0">
                <a:solidFill>
                  <a:srgbClr val="00B050"/>
                </a:solidFill>
              </a:rPr>
              <a:t>where</a:t>
            </a:r>
            <a:r>
              <a:rPr lang="en-US" sz="2400" i="1" dirty="0" smtClean="0">
                <a:solidFill>
                  <a:srgbClr val="00B050"/>
                </a:solidFill>
              </a:rPr>
              <a:t> S </a:t>
            </a:r>
            <a:r>
              <a:rPr lang="en-US" sz="2400" dirty="0" smtClean="0">
                <a:solidFill>
                  <a:srgbClr val="00B050"/>
                </a:solidFill>
              </a:rPr>
              <a:t>is the total number of species</a:t>
            </a:r>
            <a:r>
              <a:rPr lang="en-US" sz="2400" dirty="0" smtClean="0"/>
              <a:t>”</a:t>
            </a:r>
          </a:p>
          <a:p>
            <a:endParaRPr lang="en-US" sz="2400" dirty="0" smtClean="0"/>
          </a:p>
          <a:p>
            <a:endParaRPr lang="en-US" sz="2800" dirty="0" smtClean="0"/>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4495800"/>
            <a:ext cx="1219200" cy="933450"/>
          </a:xfrm>
          <a:prstGeom prst="rect">
            <a:avLst/>
          </a:prstGeom>
          <a:noFill/>
        </p:spPr>
      </p:pic>
      <p:pic>
        <p:nvPicPr>
          <p:cNvPr id="11" name="Picture 1"/>
          <p:cNvPicPr>
            <a:picLocks noChangeAspect="1" noChangeArrowheads="1"/>
          </p:cNvPicPr>
          <p:nvPr/>
        </p:nvPicPr>
        <p:blipFill>
          <a:blip r:embed="rId3" cstate="print"/>
          <a:srcRect/>
          <a:stretch>
            <a:fillRect/>
          </a:stretch>
        </p:blipFill>
        <p:spPr bwMode="auto">
          <a:xfrm>
            <a:off x="6781800" y="76200"/>
            <a:ext cx="1904999" cy="1886278"/>
          </a:xfrm>
          <a:prstGeom prst="rect">
            <a:avLst/>
          </a:prstGeom>
          <a:noFill/>
          <a:ln w="9525">
            <a:noFill/>
            <a:miter lim="800000"/>
            <a:headEnd/>
            <a:tailEnd/>
          </a:ln>
          <a:effectLst/>
        </p:spPr>
      </p:pic>
      <p:pic>
        <p:nvPicPr>
          <p:cNvPr id="12" name="Picture 11" descr="nsf1_print.tif"/>
          <p:cNvPicPr>
            <a:picLocks noChangeAspect="1"/>
          </p:cNvPicPr>
          <p:nvPr/>
        </p:nvPicPr>
        <p:blipFill>
          <a:blip r:embed="rId4" cstate="print"/>
          <a:stretch>
            <a:fillRect/>
          </a:stretch>
        </p:blipFill>
        <p:spPr>
          <a:xfrm>
            <a:off x="8077200" y="5785034"/>
            <a:ext cx="1066800" cy="10729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92163" y="709613"/>
            <a:ext cx="7570787" cy="1412875"/>
          </a:xfrm>
        </p:spPr>
        <p:txBody>
          <a:bodyPr/>
          <a:lstStyle/>
          <a:p>
            <a:pPr eaLnBrk="1" hangingPunct="1"/>
            <a:r>
              <a:rPr lang="en-US" dirty="0" smtClean="0">
                <a:latin typeface="Times New Roman" pitchFamily="18" charset="0"/>
              </a:rPr>
              <a:t/>
            </a:r>
            <a:br>
              <a:rPr lang="en-US" dirty="0" smtClean="0">
                <a:latin typeface="Times New Roman" pitchFamily="18" charset="0"/>
              </a:rPr>
            </a:br>
            <a:endParaRPr lang="en-US" dirty="0" smtClean="0"/>
          </a:p>
        </p:txBody>
      </p:sp>
      <p:sp>
        <p:nvSpPr>
          <p:cNvPr id="17411" name="TextBox 2"/>
          <p:cNvSpPr txBox="1">
            <a:spLocks noChangeArrowheads="1"/>
          </p:cNvSpPr>
          <p:nvPr/>
        </p:nvSpPr>
        <p:spPr bwMode="auto">
          <a:xfrm>
            <a:off x="415925" y="1503363"/>
            <a:ext cx="4745038" cy="3693319"/>
          </a:xfrm>
          <a:prstGeom prst="rect">
            <a:avLst/>
          </a:prstGeom>
          <a:noFill/>
          <a:ln w="9525">
            <a:noFill/>
            <a:miter lim="800000"/>
            <a:headEnd/>
            <a:tailEnd/>
          </a:ln>
        </p:spPr>
        <p:txBody>
          <a:bodyPr>
            <a:spAutoFit/>
          </a:bodyPr>
          <a:lstStyle/>
          <a:p>
            <a:r>
              <a:rPr lang="en-US" sz="1800" i="1" dirty="0" smtClean="0">
                <a:solidFill>
                  <a:schemeClr val="bg1">
                    <a:lumMod val="50000"/>
                  </a:schemeClr>
                </a:solidFill>
                <a:latin typeface="Candara" pitchFamily="34" charset="0"/>
              </a:rPr>
              <a:t>D</a:t>
            </a:r>
            <a:r>
              <a:rPr lang="en-US" sz="1800" dirty="0">
                <a:solidFill>
                  <a:schemeClr val="bg1">
                    <a:lumMod val="50000"/>
                  </a:schemeClr>
                </a:solidFill>
                <a:latin typeface="Candara" pitchFamily="34" charset="0"/>
              </a:rPr>
              <a:t>= Simpsons Index of Diversity</a:t>
            </a:r>
          </a:p>
          <a:p>
            <a:r>
              <a:rPr lang="en-US" sz="1800" dirty="0">
                <a:solidFill>
                  <a:schemeClr val="bg1">
                    <a:lumMod val="50000"/>
                  </a:schemeClr>
                </a:solidFill>
                <a:latin typeface="Candara" pitchFamily="34" charset="0"/>
              </a:rPr>
              <a:t>Σ = summation</a:t>
            </a:r>
          </a:p>
          <a:p>
            <a:r>
              <a:rPr lang="en-US" sz="1800" i="1" dirty="0">
                <a:solidFill>
                  <a:schemeClr val="bg1">
                    <a:lumMod val="50000"/>
                  </a:schemeClr>
                </a:solidFill>
                <a:latin typeface="Candara" pitchFamily="34" charset="0"/>
              </a:rPr>
              <a:t>S</a:t>
            </a:r>
            <a:r>
              <a:rPr lang="en-US" sz="1800" dirty="0">
                <a:solidFill>
                  <a:schemeClr val="bg1">
                    <a:lumMod val="50000"/>
                  </a:schemeClr>
                </a:solidFill>
                <a:latin typeface="Candara" pitchFamily="34" charset="0"/>
              </a:rPr>
              <a:t>= number of species</a:t>
            </a:r>
          </a:p>
          <a:p>
            <a:r>
              <a:rPr lang="en-US" sz="1800" i="1" dirty="0" err="1">
                <a:solidFill>
                  <a:schemeClr val="bg1">
                    <a:lumMod val="50000"/>
                  </a:schemeClr>
                </a:solidFill>
                <a:latin typeface="Candara" pitchFamily="34" charset="0"/>
              </a:rPr>
              <a:t>n</a:t>
            </a:r>
            <a:r>
              <a:rPr lang="en-US" sz="1800" i="1" baseline="-25000" dirty="0" err="1">
                <a:solidFill>
                  <a:schemeClr val="bg1">
                    <a:lumMod val="50000"/>
                  </a:schemeClr>
                </a:solidFill>
                <a:latin typeface="Candara" pitchFamily="34" charset="0"/>
              </a:rPr>
              <a:t>i</a:t>
            </a:r>
            <a:r>
              <a:rPr lang="en-US" sz="1800" dirty="0">
                <a:solidFill>
                  <a:schemeClr val="bg1">
                    <a:lumMod val="50000"/>
                  </a:schemeClr>
                </a:solidFill>
                <a:latin typeface="Candara" pitchFamily="34" charset="0"/>
              </a:rPr>
              <a:t>= number of individuals within the </a:t>
            </a:r>
            <a:r>
              <a:rPr lang="en-US" sz="1800" dirty="0" err="1">
                <a:solidFill>
                  <a:schemeClr val="bg1">
                    <a:lumMod val="50000"/>
                  </a:schemeClr>
                </a:solidFill>
                <a:latin typeface="Candara" pitchFamily="34" charset="0"/>
              </a:rPr>
              <a:t>i</a:t>
            </a:r>
            <a:r>
              <a:rPr lang="en-US" sz="1800" baseline="30000" dirty="0" err="1">
                <a:solidFill>
                  <a:schemeClr val="bg1">
                    <a:lumMod val="50000"/>
                  </a:schemeClr>
                </a:solidFill>
                <a:latin typeface="Candara" pitchFamily="34" charset="0"/>
              </a:rPr>
              <a:t>th</a:t>
            </a:r>
            <a:r>
              <a:rPr lang="en-US" sz="1800" dirty="0">
                <a:solidFill>
                  <a:schemeClr val="bg1">
                    <a:lumMod val="50000"/>
                  </a:schemeClr>
                </a:solidFill>
                <a:latin typeface="Candara" pitchFamily="34" charset="0"/>
              </a:rPr>
              <a:t> species</a:t>
            </a:r>
          </a:p>
          <a:p>
            <a:r>
              <a:rPr lang="en-US" sz="1800" i="1" dirty="0">
                <a:solidFill>
                  <a:schemeClr val="bg1">
                    <a:lumMod val="50000"/>
                  </a:schemeClr>
                </a:solidFill>
                <a:latin typeface="Candara" pitchFamily="34" charset="0"/>
              </a:rPr>
              <a:t>N</a:t>
            </a:r>
            <a:r>
              <a:rPr lang="en-US" sz="1800" dirty="0">
                <a:solidFill>
                  <a:schemeClr val="bg1">
                    <a:lumMod val="50000"/>
                  </a:schemeClr>
                </a:solidFill>
                <a:latin typeface="Candara" pitchFamily="34" charset="0"/>
              </a:rPr>
              <a:t>= total number of individuals within the sample</a:t>
            </a:r>
          </a:p>
          <a:p>
            <a:endParaRPr lang="en-US" sz="1800" dirty="0">
              <a:solidFill>
                <a:schemeClr val="tx1"/>
              </a:solidFill>
              <a:latin typeface="Candara" pitchFamily="34" charset="0"/>
            </a:endParaRPr>
          </a:p>
          <a:p>
            <a:r>
              <a:rPr lang="en-US" sz="1800" dirty="0">
                <a:solidFill>
                  <a:schemeClr val="tx1"/>
                </a:solidFill>
                <a:latin typeface="Candara" pitchFamily="34" charset="0"/>
              </a:rPr>
              <a:t>Let’s calculate D for plot 1:</a:t>
            </a:r>
          </a:p>
          <a:p>
            <a:r>
              <a:rPr lang="en-US" sz="1800" dirty="0" smtClean="0">
                <a:solidFill>
                  <a:schemeClr val="tx1"/>
                </a:solidFill>
                <a:latin typeface="Candara" pitchFamily="34" charset="0"/>
              </a:rPr>
              <a:t>First </a:t>
            </a:r>
            <a:r>
              <a:rPr lang="en-US" sz="1800" dirty="0">
                <a:solidFill>
                  <a:schemeClr val="tx1"/>
                </a:solidFill>
                <a:latin typeface="Candara" pitchFamily="34" charset="0"/>
              </a:rPr>
              <a:t>do the numerator (top part</a:t>
            </a:r>
            <a:r>
              <a:rPr lang="en-US" sz="1800" dirty="0" smtClean="0">
                <a:solidFill>
                  <a:schemeClr val="tx1"/>
                </a:solidFill>
                <a:latin typeface="Candara" pitchFamily="34" charset="0"/>
              </a:rPr>
              <a:t>):</a:t>
            </a:r>
            <a:endParaRPr lang="en-US" sz="1800" dirty="0">
              <a:solidFill>
                <a:schemeClr val="tx1"/>
              </a:solidFill>
              <a:latin typeface="Candara" pitchFamily="34" charset="0"/>
            </a:endParaRPr>
          </a:p>
          <a:p>
            <a:r>
              <a:rPr lang="en-US" sz="1800" dirty="0">
                <a:solidFill>
                  <a:schemeClr val="tx1"/>
                </a:solidFill>
                <a:latin typeface="Candara" pitchFamily="34" charset="0"/>
              </a:rPr>
              <a:t> </a:t>
            </a:r>
            <a:endParaRPr lang="en-US" sz="1800" dirty="0" smtClean="0">
              <a:solidFill>
                <a:schemeClr val="tx1"/>
              </a:solidFill>
              <a:latin typeface="Candara" pitchFamily="34" charset="0"/>
            </a:endParaRPr>
          </a:p>
          <a:p>
            <a:r>
              <a:rPr lang="en-US" sz="1800" dirty="0" smtClean="0">
                <a:solidFill>
                  <a:schemeClr val="tx1"/>
                </a:solidFill>
                <a:latin typeface="Candara" pitchFamily="34" charset="0"/>
              </a:rPr>
              <a:t>*Use </a:t>
            </a:r>
            <a:r>
              <a:rPr lang="en-US" sz="1800" dirty="0">
                <a:solidFill>
                  <a:schemeClr val="tx1"/>
                </a:solidFill>
                <a:latin typeface="Candara" pitchFamily="34" charset="0"/>
              </a:rPr>
              <a:t>each observation to get count n, then multiply it by (n-1) and add those products together.</a:t>
            </a:r>
          </a:p>
        </p:txBody>
      </p:sp>
      <p:pic>
        <p:nvPicPr>
          <p:cNvPr id="17412" name="Picture 4"/>
          <p:cNvPicPr>
            <a:picLocks noChangeAspect="1"/>
          </p:cNvPicPr>
          <p:nvPr/>
        </p:nvPicPr>
        <p:blipFill>
          <a:blip r:embed="rId2" cstate="print"/>
          <a:srcRect/>
          <a:stretch>
            <a:fillRect/>
          </a:stretch>
        </p:blipFill>
        <p:spPr bwMode="auto">
          <a:xfrm>
            <a:off x="5181600" y="1600200"/>
            <a:ext cx="3821113" cy="2525713"/>
          </a:xfrm>
          <a:prstGeom prst="rect">
            <a:avLst/>
          </a:prstGeom>
          <a:noFill/>
          <a:ln w="9525">
            <a:noFill/>
            <a:miter lim="800000"/>
            <a:headEnd/>
            <a:tailEnd/>
          </a:ln>
        </p:spPr>
      </p:pic>
      <p:sp>
        <p:nvSpPr>
          <p:cNvPr id="17414" name="TextBox 5"/>
          <p:cNvSpPr txBox="1">
            <a:spLocks noChangeArrowheads="1"/>
          </p:cNvSpPr>
          <p:nvPr/>
        </p:nvSpPr>
        <p:spPr bwMode="auto">
          <a:xfrm>
            <a:off x="4956175" y="4267200"/>
            <a:ext cx="4187825" cy="1816100"/>
          </a:xfrm>
          <a:prstGeom prst="rect">
            <a:avLst/>
          </a:prstGeom>
          <a:noFill/>
          <a:ln w="9525">
            <a:noFill/>
            <a:miter lim="800000"/>
            <a:headEnd/>
            <a:tailEnd/>
          </a:ln>
        </p:spPr>
        <p:txBody>
          <a:bodyPr>
            <a:spAutoFit/>
          </a:bodyPr>
          <a:lstStyle/>
          <a:p>
            <a:r>
              <a:rPr lang="en-US" sz="1600">
                <a:solidFill>
                  <a:schemeClr val="tx1"/>
                </a:solidFill>
                <a:latin typeface="Times New Roman" pitchFamily="18" charset="0"/>
              </a:rPr>
              <a:t>   =(50(50-1)+36(36-1)+35(35-1)+55(55-1))</a:t>
            </a:r>
          </a:p>
          <a:p>
            <a:endParaRPr lang="en-US" sz="1600">
              <a:solidFill>
                <a:schemeClr val="tx1"/>
              </a:solidFill>
              <a:latin typeface="Times New Roman" pitchFamily="18" charset="0"/>
            </a:endParaRPr>
          </a:p>
          <a:p>
            <a:r>
              <a:rPr lang="en-US" sz="1600">
                <a:solidFill>
                  <a:schemeClr val="tx1"/>
                </a:solidFill>
                <a:latin typeface="Times New Roman" pitchFamily="18" charset="0"/>
              </a:rPr>
              <a:t>    =50(49)+36(35)+35(34)+55(54)</a:t>
            </a:r>
          </a:p>
          <a:p>
            <a:endParaRPr lang="en-US" sz="1600">
              <a:solidFill>
                <a:schemeClr val="tx1"/>
              </a:solidFill>
              <a:latin typeface="Times New Roman" pitchFamily="18" charset="0"/>
            </a:endParaRPr>
          </a:p>
          <a:p>
            <a:r>
              <a:rPr lang="en-US" sz="1600">
                <a:solidFill>
                  <a:schemeClr val="tx1"/>
                </a:solidFill>
                <a:latin typeface="Times New Roman" pitchFamily="18" charset="0"/>
              </a:rPr>
              <a:t>    =2450+1260+1190+2970</a:t>
            </a:r>
          </a:p>
          <a:p>
            <a:endParaRPr lang="en-US" sz="1600">
              <a:solidFill>
                <a:schemeClr val="tx1"/>
              </a:solidFill>
              <a:latin typeface="Times New Roman" pitchFamily="18" charset="0"/>
            </a:endParaRPr>
          </a:p>
          <a:p>
            <a:r>
              <a:rPr lang="en-US" sz="1600">
                <a:solidFill>
                  <a:schemeClr val="tx1"/>
                </a:solidFill>
                <a:latin typeface="Times New Roman" pitchFamily="18" charset="0"/>
              </a:rPr>
              <a:t>    =7870</a:t>
            </a:r>
            <a:endParaRPr lang="en-US" sz="1600">
              <a:solidFill>
                <a:schemeClr val="tx1"/>
              </a:solidFill>
            </a:endParaRPr>
          </a:p>
        </p:txBody>
      </p:sp>
      <p:pic>
        <p:nvPicPr>
          <p:cNvPr id="8" name="Picture 3"/>
          <p:cNvPicPr>
            <a:picLocks noChangeAspect="1" noChangeArrowheads="1"/>
          </p:cNvPicPr>
          <p:nvPr/>
        </p:nvPicPr>
        <p:blipFill>
          <a:blip r:embed="rId3" cstate="print"/>
          <a:srcRect/>
          <a:stretch>
            <a:fillRect/>
          </a:stretch>
        </p:blipFill>
        <p:spPr bwMode="auto">
          <a:xfrm>
            <a:off x="7315200" y="152400"/>
            <a:ext cx="1586921" cy="1359932"/>
          </a:xfrm>
          <a:prstGeom prst="rect">
            <a:avLst/>
          </a:prstGeom>
          <a:noFill/>
          <a:ln w="9525">
            <a:noFill/>
            <a:miter lim="800000"/>
            <a:headEnd/>
            <a:tailEnd/>
          </a:ln>
          <a:effectLst/>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00200" y="152400"/>
            <a:ext cx="4676775" cy="1295400"/>
          </a:xfrm>
          <a:prstGeom prst="rect">
            <a:avLst/>
          </a:prstGeom>
          <a:noFill/>
        </p:spPr>
      </p:pic>
      <p:pic>
        <p:nvPicPr>
          <p:cNvPr id="10" name="Picture 9" descr="nsf1_print.tif"/>
          <p:cNvPicPr>
            <a:picLocks noChangeAspect="1"/>
          </p:cNvPicPr>
          <p:nvPr/>
        </p:nvPicPr>
        <p:blipFill>
          <a:blip r:embed="rId5" cstate="print"/>
          <a:stretch>
            <a:fillRect/>
          </a:stretch>
        </p:blipFill>
        <p:spPr>
          <a:xfrm>
            <a:off x="8077200" y="5785034"/>
            <a:ext cx="1066800" cy="107296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469900" y="1452563"/>
            <a:ext cx="4635500" cy="3662541"/>
          </a:xfrm>
          <a:prstGeom prst="rect">
            <a:avLst/>
          </a:prstGeom>
          <a:noFill/>
          <a:ln w="9525">
            <a:noFill/>
            <a:miter lim="800000"/>
            <a:headEnd/>
            <a:tailEnd/>
          </a:ln>
        </p:spPr>
        <p:txBody>
          <a:bodyPr wrap="square">
            <a:spAutoFit/>
          </a:bodyPr>
          <a:lstStyle/>
          <a:p>
            <a:r>
              <a:rPr lang="en-US" sz="1600" dirty="0" smtClean="0">
                <a:solidFill>
                  <a:schemeClr val="tx1"/>
                </a:solidFill>
              </a:rPr>
              <a:t>Next, let’s </a:t>
            </a:r>
            <a:r>
              <a:rPr lang="en-US" sz="1600" dirty="0">
                <a:solidFill>
                  <a:schemeClr val="tx1"/>
                </a:solidFill>
              </a:rPr>
              <a:t>calculate the denominator:</a:t>
            </a:r>
          </a:p>
          <a:p>
            <a:r>
              <a:rPr lang="en-US" sz="1600" dirty="0">
                <a:solidFill>
                  <a:schemeClr val="tx1"/>
                </a:solidFill>
              </a:rPr>
              <a:t>Remember </a:t>
            </a:r>
            <a:r>
              <a:rPr lang="en-US" sz="1600" dirty="0" smtClean="0">
                <a:solidFill>
                  <a:schemeClr val="tx1"/>
                </a:solidFill>
              </a:rPr>
              <a:t>N = </a:t>
            </a:r>
            <a:r>
              <a:rPr lang="en-US" sz="1600" dirty="0">
                <a:solidFill>
                  <a:schemeClr val="tx1"/>
                </a:solidFill>
              </a:rPr>
              <a:t>total number of individuals counting all  species in your plot.</a:t>
            </a:r>
          </a:p>
          <a:p>
            <a:r>
              <a:rPr lang="en-US" sz="1600" dirty="0">
                <a:solidFill>
                  <a:schemeClr val="tx1"/>
                </a:solidFill>
              </a:rPr>
              <a:t>In plot 1:</a:t>
            </a:r>
          </a:p>
          <a:p>
            <a:r>
              <a:rPr lang="en-US" sz="1600" dirty="0" smtClean="0">
                <a:solidFill>
                  <a:schemeClr val="tx1"/>
                </a:solidFill>
              </a:rPr>
              <a:t>	</a:t>
            </a:r>
            <a:r>
              <a:rPr lang="en-US" sz="1600" b="1" dirty="0" smtClean="0">
                <a:solidFill>
                  <a:schemeClr val="tx1"/>
                </a:solidFill>
              </a:rPr>
              <a:t>50+36+35+55=176=N</a:t>
            </a:r>
            <a:endParaRPr lang="en-US" sz="1600" b="1" dirty="0">
              <a:solidFill>
                <a:schemeClr val="tx1"/>
              </a:solidFill>
            </a:endParaRPr>
          </a:p>
          <a:p>
            <a:r>
              <a:rPr lang="en-US" sz="1600" dirty="0">
                <a:solidFill>
                  <a:schemeClr val="tx1"/>
                </a:solidFill>
              </a:rPr>
              <a:t>For the denominator we have to calculate:</a:t>
            </a:r>
          </a:p>
          <a:p>
            <a:r>
              <a:rPr lang="en-US" sz="1600" dirty="0" smtClean="0">
                <a:solidFill>
                  <a:schemeClr val="tx1"/>
                </a:solidFill>
              </a:rPr>
              <a:t>	</a:t>
            </a:r>
            <a:r>
              <a:rPr lang="en-US" sz="1600" b="1" dirty="0" smtClean="0">
                <a:solidFill>
                  <a:schemeClr val="tx1"/>
                </a:solidFill>
              </a:rPr>
              <a:t>N(N-1) = </a:t>
            </a:r>
            <a:r>
              <a:rPr lang="en-US" sz="1600" b="1" dirty="0">
                <a:solidFill>
                  <a:schemeClr val="tx1"/>
                </a:solidFill>
              </a:rPr>
              <a:t>176(175)=30,800</a:t>
            </a:r>
          </a:p>
          <a:p>
            <a:endParaRPr lang="en-US" sz="1600" dirty="0">
              <a:solidFill>
                <a:schemeClr val="tx1"/>
              </a:solidFill>
            </a:endParaRPr>
          </a:p>
          <a:p>
            <a:r>
              <a:rPr lang="en-US" sz="1600" dirty="0">
                <a:solidFill>
                  <a:schemeClr val="tx1"/>
                </a:solidFill>
              </a:rPr>
              <a:t>Next let’s put it all together:</a:t>
            </a: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r>
              <a:rPr lang="en-US" sz="1600" b="1" i="1" dirty="0" smtClean="0">
                <a:solidFill>
                  <a:schemeClr val="tx1"/>
                </a:solidFill>
              </a:rPr>
              <a:t>D </a:t>
            </a:r>
            <a:r>
              <a:rPr lang="en-US" sz="1600" b="1" dirty="0" smtClean="0">
                <a:solidFill>
                  <a:schemeClr val="tx1"/>
                </a:solidFill>
              </a:rPr>
              <a:t>= 1 - (</a:t>
            </a:r>
            <a:r>
              <a:rPr lang="en-US" sz="1600" b="1" dirty="0">
                <a:solidFill>
                  <a:schemeClr val="tx1"/>
                </a:solidFill>
              </a:rPr>
              <a:t>0.256</a:t>
            </a:r>
            <a:r>
              <a:rPr lang="en-US" sz="1600" b="1" dirty="0" smtClean="0">
                <a:solidFill>
                  <a:schemeClr val="tx1"/>
                </a:solidFill>
              </a:rPr>
              <a:t>)</a:t>
            </a:r>
          </a:p>
          <a:p>
            <a:endParaRPr lang="en-US" sz="800" b="1" dirty="0">
              <a:solidFill>
                <a:schemeClr val="tx1"/>
              </a:solidFill>
            </a:endParaRPr>
          </a:p>
          <a:p>
            <a:r>
              <a:rPr lang="en-US" sz="1600" b="1" i="1" dirty="0" smtClean="0">
                <a:solidFill>
                  <a:schemeClr val="tx1"/>
                </a:solidFill>
              </a:rPr>
              <a:t>D</a:t>
            </a:r>
            <a:r>
              <a:rPr lang="en-US" sz="1600" b="1" dirty="0" smtClean="0">
                <a:solidFill>
                  <a:schemeClr val="tx1"/>
                </a:solidFill>
              </a:rPr>
              <a:t> = 0.744</a:t>
            </a:r>
            <a:endParaRPr lang="en-US" sz="1600" dirty="0">
              <a:solidFill>
                <a:schemeClr val="tx1"/>
              </a:solidFill>
            </a:endParaRPr>
          </a:p>
        </p:txBody>
      </p:sp>
      <p:pic>
        <p:nvPicPr>
          <p:cNvPr id="18435" name="Picture 4"/>
          <p:cNvPicPr>
            <a:picLocks noChangeAspect="1"/>
          </p:cNvPicPr>
          <p:nvPr/>
        </p:nvPicPr>
        <p:blipFill>
          <a:blip r:embed="rId2" cstate="print"/>
          <a:srcRect/>
          <a:stretch>
            <a:fillRect/>
          </a:stretch>
        </p:blipFill>
        <p:spPr bwMode="auto">
          <a:xfrm>
            <a:off x="5105400" y="1752600"/>
            <a:ext cx="3821113" cy="2525713"/>
          </a:xfrm>
          <a:prstGeom prst="rect">
            <a:avLst/>
          </a:prstGeom>
          <a:noFill/>
          <a:ln w="9525">
            <a:noFill/>
            <a:miter lim="800000"/>
            <a:headEnd/>
            <a:tailEnd/>
          </a:ln>
        </p:spPr>
      </p:pic>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3810000"/>
            <a:ext cx="1625600" cy="609600"/>
          </a:xfrm>
          <a:prstGeom prst="rect">
            <a:avLst/>
          </a:prstGeom>
          <a:noFill/>
        </p:spPr>
      </p:pic>
      <p:sp>
        <p:nvSpPr>
          <p:cNvPr id="10" name="TextBox 9"/>
          <p:cNvSpPr txBox="1"/>
          <p:nvPr/>
        </p:nvSpPr>
        <p:spPr>
          <a:xfrm>
            <a:off x="457200" y="5105400"/>
            <a:ext cx="8458200" cy="1200329"/>
          </a:xfrm>
          <a:prstGeom prst="rect">
            <a:avLst/>
          </a:prstGeom>
          <a:noFill/>
        </p:spPr>
        <p:txBody>
          <a:bodyPr wrap="square" rtlCol="0">
            <a:spAutoFit/>
          </a:bodyPr>
          <a:lstStyle/>
          <a:p>
            <a:r>
              <a:rPr lang="en-US" sz="1800" dirty="0" smtClean="0">
                <a:solidFill>
                  <a:schemeClr val="tx1"/>
                </a:solidFill>
              </a:rPr>
              <a:t>So what does this mean?  If you randomly pick two individuals in plot 1 you have a 74.4% chance of those two individuals being different species. We can say the diversity in the plot is high.</a:t>
            </a:r>
          </a:p>
          <a:p>
            <a:endParaRPr lang="en-US" sz="1800" dirty="0"/>
          </a:p>
        </p:txBody>
      </p:sp>
      <p:pic>
        <p:nvPicPr>
          <p:cNvPr id="12" name="Picture 3"/>
          <p:cNvPicPr>
            <a:picLocks noChangeAspect="1" noChangeArrowheads="1"/>
          </p:cNvPicPr>
          <p:nvPr/>
        </p:nvPicPr>
        <p:blipFill>
          <a:blip r:embed="rId4" cstate="print"/>
          <a:srcRect/>
          <a:stretch>
            <a:fillRect/>
          </a:stretch>
        </p:blipFill>
        <p:spPr bwMode="auto">
          <a:xfrm>
            <a:off x="7315200" y="152400"/>
            <a:ext cx="1586921" cy="1359932"/>
          </a:xfrm>
          <a:prstGeom prst="rect">
            <a:avLst/>
          </a:prstGeom>
          <a:noFill/>
          <a:ln w="9525">
            <a:noFill/>
            <a:miter lim="800000"/>
            <a:headEnd/>
            <a:tailEnd/>
          </a:ln>
          <a:effectLst/>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5000" y="152400"/>
            <a:ext cx="4676775" cy="1295400"/>
          </a:xfrm>
          <a:prstGeom prst="rect">
            <a:avLst/>
          </a:prstGeom>
          <a:noFill/>
        </p:spPr>
      </p:pic>
      <p:pic>
        <p:nvPicPr>
          <p:cNvPr id="13" name="Picture 12" descr="nsf1_print.tif"/>
          <p:cNvPicPr>
            <a:picLocks noChangeAspect="1"/>
          </p:cNvPicPr>
          <p:nvPr/>
        </p:nvPicPr>
        <p:blipFill>
          <a:blip r:embed="rId6" cstate="print"/>
          <a:stretch>
            <a:fillRect/>
          </a:stretch>
        </p:blipFill>
        <p:spPr>
          <a:xfrm>
            <a:off x="8077200" y="5785034"/>
            <a:ext cx="1066800" cy="107296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39688"/>
            <a:ext cx="8077200" cy="1131887"/>
          </a:xfrm>
        </p:spPr>
        <p:txBody>
          <a:bodyPr/>
          <a:lstStyle/>
          <a:p>
            <a:pPr eaLnBrk="1" hangingPunct="1"/>
            <a:r>
              <a:rPr lang="en-US" sz="2400" dirty="0" smtClean="0"/>
              <a:t>ON YOUR OWN:</a:t>
            </a:r>
            <a:br>
              <a:rPr lang="en-US" sz="2400" dirty="0" smtClean="0"/>
            </a:br>
            <a:r>
              <a:rPr lang="en-US" sz="2400" dirty="0" smtClean="0"/>
              <a:t>Can you calculate Simpson’s Index for Plot 2?</a:t>
            </a:r>
          </a:p>
        </p:txBody>
      </p:sp>
      <p:pic>
        <p:nvPicPr>
          <p:cNvPr id="19459" name="Picture 3"/>
          <p:cNvPicPr>
            <a:picLocks noChangeAspect="1"/>
          </p:cNvPicPr>
          <p:nvPr/>
        </p:nvPicPr>
        <p:blipFill>
          <a:blip r:embed="rId2" cstate="print"/>
          <a:srcRect/>
          <a:stretch>
            <a:fillRect/>
          </a:stretch>
        </p:blipFill>
        <p:spPr bwMode="auto">
          <a:xfrm>
            <a:off x="5181600" y="2057400"/>
            <a:ext cx="3821113" cy="2525713"/>
          </a:xfrm>
          <a:prstGeom prst="rect">
            <a:avLst/>
          </a:prstGeom>
          <a:noFill/>
          <a:ln w="9525">
            <a:noFill/>
            <a:miter lim="800000"/>
            <a:headEnd/>
            <a:tailEnd/>
          </a:ln>
        </p:spPr>
      </p:pic>
      <p:sp>
        <p:nvSpPr>
          <p:cNvPr id="19460" name="TextBox 4"/>
          <p:cNvSpPr txBox="1">
            <a:spLocks noChangeArrowheads="1"/>
          </p:cNvSpPr>
          <p:nvPr/>
        </p:nvSpPr>
        <p:spPr bwMode="auto">
          <a:xfrm>
            <a:off x="346075" y="2903538"/>
            <a:ext cx="5012911" cy="1938992"/>
          </a:xfrm>
          <a:prstGeom prst="rect">
            <a:avLst/>
          </a:prstGeom>
          <a:noFill/>
          <a:ln w="9525">
            <a:noFill/>
            <a:miter lim="800000"/>
            <a:headEnd/>
            <a:tailEnd/>
          </a:ln>
        </p:spPr>
        <p:txBody>
          <a:bodyPr wrap="none">
            <a:spAutoFit/>
          </a:bodyPr>
          <a:lstStyle/>
          <a:p>
            <a:r>
              <a:rPr lang="en-US" sz="2000" dirty="0" smtClean="0">
                <a:solidFill>
                  <a:schemeClr val="tx1"/>
                </a:solidFill>
              </a:rPr>
              <a:t>Remember:</a:t>
            </a:r>
          </a:p>
          <a:p>
            <a:r>
              <a:rPr lang="en-US" sz="2000" dirty="0" smtClean="0">
                <a:solidFill>
                  <a:schemeClr val="tx1"/>
                </a:solidFill>
              </a:rPr>
              <a:t>Start </a:t>
            </a:r>
            <a:r>
              <a:rPr lang="en-US" sz="2000" dirty="0">
                <a:solidFill>
                  <a:schemeClr val="tx1"/>
                </a:solidFill>
              </a:rPr>
              <a:t>with the numerator</a:t>
            </a:r>
          </a:p>
          <a:p>
            <a:r>
              <a:rPr lang="en-US" sz="2000" dirty="0">
                <a:solidFill>
                  <a:schemeClr val="tx1"/>
                </a:solidFill>
              </a:rPr>
              <a:t>Then calculate the denominator</a:t>
            </a:r>
          </a:p>
          <a:p>
            <a:r>
              <a:rPr lang="en-US" sz="2000" dirty="0">
                <a:solidFill>
                  <a:schemeClr val="tx1"/>
                </a:solidFill>
              </a:rPr>
              <a:t>Then divide the numerator by denominator</a:t>
            </a:r>
          </a:p>
          <a:p>
            <a:r>
              <a:rPr lang="en-US" sz="2000" dirty="0">
                <a:solidFill>
                  <a:schemeClr val="tx1"/>
                </a:solidFill>
              </a:rPr>
              <a:t>Then subtract your fraction from 1</a:t>
            </a:r>
          </a:p>
          <a:p>
            <a:endParaRPr lang="en-US" sz="2000" dirty="0">
              <a:solidFill>
                <a:schemeClr val="tx1"/>
              </a:solidFill>
            </a:endParaRPr>
          </a:p>
        </p:txBody>
      </p:sp>
      <p:sp>
        <p:nvSpPr>
          <p:cNvPr id="19461" name="TextBox 5"/>
          <p:cNvSpPr txBox="1">
            <a:spLocks noChangeArrowheads="1"/>
          </p:cNvSpPr>
          <p:nvPr/>
        </p:nvSpPr>
        <p:spPr bwMode="auto">
          <a:xfrm>
            <a:off x="685800" y="5029200"/>
            <a:ext cx="7701147" cy="830997"/>
          </a:xfrm>
          <a:prstGeom prst="rect">
            <a:avLst/>
          </a:prstGeom>
          <a:noFill/>
          <a:ln w="9525">
            <a:noFill/>
            <a:miter lim="800000"/>
            <a:headEnd/>
            <a:tailEnd/>
          </a:ln>
        </p:spPr>
        <p:txBody>
          <a:bodyPr wrap="none">
            <a:spAutoFit/>
          </a:bodyPr>
          <a:lstStyle/>
          <a:p>
            <a:r>
              <a:rPr lang="en-US" dirty="0">
                <a:solidFill>
                  <a:schemeClr val="tx1"/>
                </a:solidFill>
              </a:rPr>
              <a:t>Which plot is more diverse based on your calculations</a:t>
            </a:r>
            <a:r>
              <a:rPr lang="en-US" dirty="0" smtClean="0">
                <a:solidFill>
                  <a:schemeClr val="tx1"/>
                </a:solidFill>
              </a:rPr>
              <a:t>?</a:t>
            </a:r>
          </a:p>
          <a:p>
            <a:r>
              <a:rPr lang="en-US" dirty="0" smtClean="0">
                <a:solidFill>
                  <a:schemeClr val="tx1"/>
                </a:solidFill>
              </a:rPr>
              <a:t>Does this support or refute your hypothesis?</a:t>
            </a:r>
            <a:endParaRPr lang="en-US" dirty="0">
              <a:solidFill>
                <a:schemeClr val="tx1"/>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1295400"/>
            <a:ext cx="4676775" cy="1295400"/>
          </a:xfrm>
          <a:prstGeom prst="rect">
            <a:avLst/>
          </a:prstGeom>
          <a:noFill/>
        </p:spPr>
      </p:pic>
      <p:pic>
        <p:nvPicPr>
          <p:cNvPr id="9" name="Picture 8" descr="nsf1_print.tif"/>
          <p:cNvPicPr>
            <a:picLocks noChangeAspect="1"/>
          </p:cNvPicPr>
          <p:nvPr/>
        </p:nvPicPr>
        <p:blipFill>
          <a:blip r:embed="rId4" cstate="print"/>
          <a:stretch>
            <a:fillRect/>
          </a:stretch>
        </p:blipFill>
        <p:spPr>
          <a:xfrm>
            <a:off x="8077200" y="5785034"/>
            <a:ext cx="1066800" cy="107296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More?</a:t>
            </a:r>
            <a:endParaRPr lang="en-US" dirty="0"/>
          </a:p>
        </p:txBody>
      </p:sp>
      <p:sp>
        <p:nvSpPr>
          <p:cNvPr id="8" name="Content Placeholder 7"/>
          <p:cNvSpPr>
            <a:spLocks noGrp="1"/>
          </p:cNvSpPr>
          <p:nvPr>
            <p:ph sz="half" idx="1"/>
          </p:nvPr>
        </p:nvSpPr>
        <p:spPr/>
        <p:txBody>
          <a:bodyPr/>
          <a:lstStyle/>
          <a:p>
            <a:r>
              <a:rPr lang="en-US" sz="2400" dirty="0" smtClean="0"/>
              <a:t>Check out our second biodiversity module on real salamander data!</a:t>
            </a:r>
          </a:p>
          <a:p>
            <a:r>
              <a:rPr lang="en-US" sz="2400" dirty="0" smtClean="0"/>
              <a:t>Look up on your own: Shannon’s Index of Biodiversity</a:t>
            </a:r>
          </a:p>
          <a:p>
            <a:r>
              <a:rPr lang="en-US" sz="2400" dirty="0" smtClean="0"/>
              <a:t>Real datasets to compare available at </a:t>
            </a:r>
            <a:r>
              <a:rPr lang="en-US" sz="2000" dirty="0" smtClean="0">
                <a:solidFill>
                  <a:schemeClr val="accent6"/>
                </a:solidFill>
              </a:rPr>
              <a:t>www.handsontheland.org</a:t>
            </a:r>
            <a:endParaRPr lang="en-US" sz="2000" dirty="0">
              <a:solidFill>
                <a:schemeClr val="accent6"/>
              </a:solidFill>
            </a:endParaRPr>
          </a:p>
        </p:txBody>
      </p:sp>
      <p:pic>
        <p:nvPicPr>
          <p:cNvPr id="50178" name="Picture 2" descr="http://www.handsontheland.org/monitoring/projects/sallies/images/pigmy.gif"/>
          <p:cNvPicPr>
            <a:picLocks noGrp="1" noChangeAspect="1" noChangeArrowheads="1"/>
          </p:cNvPicPr>
          <p:nvPr>
            <p:ph sz="half" idx="2"/>
          </p:nvPr>
        </p:nvPicPr>
        <p:blipFill>
          <a:blip r:embed="rId2" cstate="print"/>
          <a:srcRect/>
          <a:stretch>
            <a:fillRect/>
          </a:stretch>
        </p:blipFill>
        <p:spPr bwMode="auto">
          <a:xfrm>
            <a:off x="5816446" y="1981200"/>
            <a:ext cx="1470334" cy="4113213"/>
          </a:xfrm>
          <a:prstGeom prst="rect">
            <a:avLst/>
          </a:prstGeom>
          <a:noFill/>
        </p:spPr>
      </p:pic>
      <p:pic>
        <p:nvPicPr>
          <p:cNvPr id="6" name="Picture 5" descr="nsf1_print.tif"/>
          <p:cNvPicPr>
            <a:picLocks noChangeAspect="1"/>
          </p:cNvPicPr>
          <p:nvPr/>
        </p:nvPicPr>
        <p:blipFill>
          <a:blip r:embed="rId3" cstate="print"/>
          <a:stretch>
            <a:fillRect/>
          </a:stretch>
        </p:blipFill>
        <p:spPr>
          <a:xfrm>
            <a:off x="8077200" y="5785034"/>
            <a:ext cx="1066800" cy="107296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0813" cy="831850"/>
          </a:xfrm>
        </p:spPr>
        <p:txBody>
          <a:bodyPr/>
          <a:lstStyle/>
          <a:p>
            <a:r>
              <a:rPr lang="en-US" sz="3200" dirty="0" smtClean="0"/>
              <a:t>For The Biodiversity Module &amp; More:</a:t>
            </a:r>
          </a:p>
        </p:txBody>
      </p:sp>
      <p:sp>
        <p:nvSpPr>
          <p:cNvPr id="23555" name="Content Placeholder 2"/>
          <p:cNvSpPr>
            <a:spLocks noGrp="1"/>
          </p:cNvSpPr>
          <p:nvPr>
            <p:ph idx="1"/>
          </p:nvPr>
        </p:nvSpPr>
        <p:spPr>
          <a:xfrm>
            <a:off x="685800" y="1447800"/>
            <a:ext cx="4343400" cy="2667000"/>
          </a:xfrm>
        </p:spPr>
        <p:txBody>
          <a:bodyPr/>
          <a:lstStyle/>
          <a:p>
            <a:r>
              <a:rPr lang="en-US" sz="2800" dirty="0" smtClean="0"/>
              <a:t>Website: </a:t>
            </a:r>
            <a:r>
              <a:rPr lang="en-US" sz="2800" dirty="0" smtClean="0">
                <a:solidFill>
                  <a:schemeClr val="accent6"/>
                </a:solidFill>
                <a:hlinkClick r:id="rId2"/>
              </a:rPr>
              <a:t>www.nimbios.org</a:t>
            </a:r>
            <a:endParaRPr lang="en-US" sz="2800" dirty="0" smtClean="0">
              <a:solidFill>
                <a:schemeClr val="accent6"/>
              </a:solidFill>
            </a:endParaRPr>
          </a:p>
          <a:p>
            <a:r>
              <a:rPr lang="en-US" sz="2800" dirty="0" smtClean="0"/>
              <a:t>See what we’re all about</a:t>
            </a:r>
          </a:p>
          <a:p>
            <a:r>
              <a:rPr lang="en-US" sz="2800" dirty="0" smtClean="0"/>
              <a:t>Sign up for our bimonthly email newsletter</a:t>
            </a:r>
          </a:p>
          <a:p>
            <a:r>
              <a:rPr lang="en-US" sz="2800" dirty="0" smtClean="0"/>
              <a:t>Check our blog</a:t>
            </a:r>
          </a:p>
        </p:txBody>
      </p:sp>
      <p:pic>
        <p:nvPicPr>
          <p:cNvPr id="4" name="Picture 3" descr="NIMBioS Page.jpg"/>
          <p:cNvPicPr>
            <a:picLocks noChangeAspect="1"/>
          </p:cNvPicPr>
          <p:nvPr/>
        </p:nvPicPr>
        <p:blipFill>
          <a:blip r:embed="rId3" cstate="print"/>
          <a:srcRect l="10833" t="2000" r="22500" b="4666"/>
          <a:stretch>
            <a:fillRect/>
          </a:stretch>
        </p:blipFill>
        <p:spPr>
          <a:xfrm>
            <a:off x="5715000" y="1066800"/>
            <a:ext cx="3124200" cy="3707781"/>
          </a:xfrm>
          <a:prstGeom prst="ellipse">
            <a:avLst/>
          </a:prstGeom>
          <a:ln>
            <a:noFill/>
          </a:ln>
          <a:effectLst>
            <a:softEdge rad="112500"/>
          </a:effectLst>
        </p:spPr>
      </p:pic>
      <p:pic>
        <p:nvPicPr>
          <p:cNvPr id="5" name="Picture 4" descr="NIMBioS News.jpg"/>
          <p:cNvPicPr>
            <a:picLocks noChangeAspect="1"/>
          </p:cNvPicPr>
          <p:nvPr/>
        </p:nvPicPr>
        <p:blipFill>
          <a:blip r:embed="rId4" cstate="print"/>
          <a:stretch>
            <a:fillRect/>
          </a:stretch>
        </p:blipFill>
        <p:spPr>
          <a:xfrm>
            <a:off x="4419600" y="3581400"/>
            <a:ext cx="1752600" cy="2844800"/>
          </a:xfrm>
          <a:prstGeom prst="rect">
            <a:avLst/>
          </a:prstGeom>
          <a:ln>
            <a:noFill/>
          </a:ln>
          <a:effectLst>
            <a:outerShdw blurRad="190500" algn="tl" rotWithShape="0">
              <a:srgbClr val="000000">
                <a:alpha val="70000"/>
              </a:srgbClr>
            </a:outerShdw>
          </a:effectLst>
        </p:spPr>
      </p:pic>
      <p:pic>
        <p:nvPicPr>
          <p:cNvPr id="7" name="Picture 6" descr="nsf1_print.tif"/>
          <p:cNvPicPr>
            <a:picLocks noChangeAspect="1"/>
          </p:cNvPicPr>
          <p:nvPr/>
        </p:nvPicPr>
        <p:blipFill>
          <a:blip r:embed="rId5" cstate="print"/>
          <a:stretch>
            <a:fillRect/>
          </a:stretch>
        </p:blipFill>
        <p:spPr>
          <a:xfrm>
            <a:off x="8077200" y="5785034"/>
            <a:ext cx="1066800" cy="10729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85800" y="1143000"/>
            <a:ext cx="7770813" cy="4038600"/>
          </a:xfrm>
          <a:prstGeom prst="rect">
            <a:avLst/>
          </a:prstGeom>
          <a:noFill/>
          <a:ln w="9525">
            <a:noFill/>
            <a:round/>
            <a:headEnd/>
            <a:tailEnd/>
          </a:ln>
        </p:spPr>
        <p:txBody>
          <a:bodyPr lIns="90000" tIns="46800" rIns="90000" bIns="46800"/>
          <a:lstStyle/>
          <a:p>
            <a:pPr marL="514350" indent="-514350" algn="ctr">
              <a:spcBef>
                <a:spcPts val="800"/>
              </a:spcBef>
              <a:buClr>
                <a:srgbClr val="000000"/>
              </a:buClr>
              <a:buSzPct val="100000"/>
              <a:defRPr/>
            </a:pPr>
            <a:endParaRPr lang="en-US" sz="3200" kern="0" dirty="0" smtClean="0">
              <a:solidFill>
                <a:srgbClr val="000000"/>
              </a:solidFill>
              <a:latin typeface="+mj-lt"/>
              <a:ea typeface="ＭＳ Ｐゴシック" pitchFamily="-112" charset="-128"/>
              <a:cs typeface="ＭＳ Ｐゴシック" pitchFamily="-112" charset="-128"/>
            </a:endParaRPr>
          </a:p>
          <a:p>
            <a:pPr marL="514350" indent="-514350" algn="ctr">
              <a:spcBef>
                <a:spcPts val="800"/>
              </a:spcBef>
              <a:buClr>
                <a:srgbClr val="000000"/>
              </a:buClr>
              <a:buSzPct val="100000"/>
              <a:defRPr/>
            </a:pPr>
            <a:r>
              <a:rPr lang="en-US" sz="3200" kern="0" dirty="0" smtClean="0">
                <a:solidFill>
                  <a:srgbClr val="000000"/>
                </a:solidFill>
                <a:latin typeface="+mj-lt"/>
                <a:ea typeface="ＭＳ Ｐゴシック" pitchFamily="-112" charset="-128"/>
                <a:cs typeface="ＭＳ Ｐゴシック" pitchFamily="-112" charset="-128"/>
              </a:rPr>
              <a:t>What does </a:t>
            </a:r>
            <a:r>
              <a:rPr lang="en-US" sz="4400" kern="0" dirty="0" smtClean="0">
                <a:solidFill>
                  <a:schemeClr val="accent2"/>
                </a:solidFill>
                <a:latin typeface="+mj-lt"/>
                <a:ea typeface="ＭＳ Ｐゴシック" pitchFamily="-112" charset="-128"/>
                <a:cs typeface="ＭＳ Ｐゴシック" pitchFamily="-112" charset="-128"/>
              </a:rPr>
              <a:t>biodiversity</a:t>
            </a:r>
            <a:r>
              <a:rPr lang="en-US" sz="3200" kern="0" dirty="0" smtClean="0">
                <a:solidFill>
                  <a:srgbClr val="000000"/>
                </a:solidFill>
                <a:latin typeface="+mj-lt"/>
                <a:ea typeface="ＭＳ Ｐゴシック" pitchFamily="-112" charset="-128"/>
                <a:cs typeface="ＭＳ Ｐゴシック" pitchFamily="-112" charset="-128"/>
              </a:rPr>
              <a:t> mean to you</a:t>
            </a:r>
          </a:p>
          <a:p>
            <a:pPr marL="514350" indent="-514350" algn="ctr">
              <a:spcBef>
                <a:spcPts val="800"/>
              </a:spcBef>
              <a:buClr>
                <a:srgbClr val="000000"/>
              </a:buClr>
              <a:buSzPct val="100000"/>
              <a:defRPr/>
            </a:pPr>
            <a:r>
              <a:rPr lang="en-US" sz="9600" kern="0" dirty="0">
                <a:solidFill>
                  <a:srgbClr val="000000"/>
                </a:solidFill>
                <a:latin typeface="+mj-lt"/>
                <a:ea typeface="ＭＳ Ｐゴシック" pitchFamily="-112" charset="-128"/>
                <a:cs typeface="ＭＳ Ｐゴシック" pitchFamily="-112" charset="-128"/>
              </a:rPr>
              <a:t>?</a:t>
            </a:r>
            <a:endParaRPr lang="en-US" sz="9600" kern="0" dirty="0">
              <a:solidFill>
                <a:srgbClr val="000000"/>
              </a:solidFill>
              <a:latin typeface="+mn-lt"/>
              <a:ea typeface="ＭＳ Ｐゴシック" pitchFamily="-112" charset="-128"/>
              <a:cs typeface="ＭＳ Ｐゴシック" pitchFamily="-112" charset="-128"/>
            </a:endParaRPr>
          </a:p>
        </p:txBody>
      </p:sp>
      <p:pic>
        <p:nvPicPr>
          <p:cNvPr id="4" name="Picture 3" descr="nsf1_print.tif"/>
          <p:cNvPicPr>
            <a:picLocks noChangeAspect="1"/>
          </p:cNvPicPr>
          <p:nvPr/>
        </p:nvPicPr>
        <p:blipFill>
          <a:blip r:embed="rId2" cstate="print"/>
          <a:stretch>
            <a:fillRect/>
          </a:stretch>
        </p:blipFill>
        <p:spPr>
          <a:xfrm>
            <a:off x="8077200" y="5785034"/>
            <a:ext cx="1066800" cy="10729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463550"/>
            <a:ext cx="7770813" cy="755650"/>
          </a:xfrm>
        </p:spPr>
        <p:txBody>
          <a:bodyPr/>
          <a:lstStyle/>
          <a:p>
            <a:pPr eaLnBrk="1" hangingPunct="1"/>
            <a:r>
              <a:rPr lang="en-US" sz="3200" dirty="0" smtClean="0"/>
              <a:t>What is </a:t>
            </a:r>
            <a:r>
              <a:rPr lang="en-US" sz="3200" b="1" dirty="0" smtClean="0">
                <a:solidFill>
                  <a:schemeClr val="accent6"/>
                </a:solidFill>
              </a:rPr>
              <a:t>Biodiversity</a:t>
            </a:r>
            <a:r>
              <a:rPr lang="en-US" sz="3200" dirty="0" smtClean="0"/>
              <a:t> to an Ecologist?</a:t>
            </a:r>
          </a:p>
        </p:txBody>
      </p:sp>
      <p:sp>
        <p:nvSpPr>
          <p:cNvPr id="7171" name="Content Placeholder 2"/>
          <p:cNvSpPr>
            <a:spLocks noGrp="1"/>
          </p:cNvSpPr>
          <p:nvPr>
            <p:ph idx="1"/>
          </p:nvPr>
        </p:nvSpPr>
        <p:spPr>
          <a:xfrm>
            <a:off x="609600" y="1295400"/>
            <a:ext cx="7770813" cy="4114800"/>
          </a:xfrm>
        </p:spPr>
        <p:txBody>
          <a:bodyPr/>
          <a:lstStyle/>
          <a:p>
            <a:pPr eaLnBrk="1" hangingPunct="1"/>
            <a:r>
              <a:rPr lang="en-US" sz="2800" u="sng" dirty="0" smtClean="0"/>
              <a:t>Biodiversity</a:t>
            </a:r>
            <a:r>
              <a:rPr lang="en-US" sz="2800" dirty="0" smtClean="0"/>
              <a:t> is a </a:t>
            </a:r>
            <a:r>
              <a:rPr lang="en-US" sz="2800" b="1" dirty="0" smtClean="0">
                <a:solidFill>
                  <a:srgbClr val="0070C0"/>
                </a:solidFill>
              </a:rPr>
              <a:t>measure</a:t>
            </a:r>
            <a:r>
              <a:rPr lang="en-US" sz="2800" dirty="0" smtClean="0"/>
              <a:t> of the different kinds of organisms in a region or other defined area.</a:t>
            </a:r>
          </a:p>
          <a:p>
            <a:pPr eaLnBrk="1" hangingPunct="1"/>
            <a:endParaRPr lang="en-US" sz="1100" dirty="0" smtClean="0"/>
          </a:p>
          <a:p>
            <a:pPr eaLnBrk="1" hangingPunct="1"/>
            <a:r>
              <a:rPr lang="en-US" sz="2800" u="sng" dirty="0" smtClean="0"/>
              <a:t>Biodiversity</a:t>
            </a:r>
            <a:r>
              <a:rPr lang="en-US" sz="2800" dirty="0" smtClean="0"/>
              <a:t> includes the </a:t>
            </a:r>
            <a:r>
              <a:rPr lang="en-US" sz="2800" b="1" dirty="0" smtClean="0">
                <a:solidFill>
                  <a:srgbClr val="0070C0"/>
                </a:solidFill>
              </a:rPr>
              <a:t>number of species</a:t>
            </a:r>
            <a:r>
              <a:rPr lang="en-US" sz="2800" b="1" dirty="0" smtClean="0"/>
              <a:t> </a:t>
            </a:r>
            <a:r>
              <a:rPr lang="en-US" sz="2800" dirty="0" smtClean="0"/>
              <a:t>and the </a:t>
            </a:r>
            <a:r>
              <a:rPr lang="en-US" sz="2800" b="1" dirty="0" smtClean="0">
                <a:solidFill>
                  <a:srgbClr val="0070C0"/>
                </a:solidFill>
              </a:rPr>
              <a:t>distribution of individuals </a:t>
            </a:r>
            <a:r>
              <a:rPr lang="en-US" sz="2800" dirty="0" smtClean="0">
                <a:solidFill>
                  <a:schemeClr val="tx1"/>
                </a:solidFill>
              </a:rPr>
              <a:t>among the species</a:t>
            </a:r>
            <a:r>
              <a:rPr lang="en-US" sz="2800" dirty="0" smtClean="0"/>
              <a:t>.</a:t>
            </a:r>
          </a:p>
        </p:txBody>
      </p:sp>
      <p:pic>
        <p:nvPicPr>
          <p:cNvPr id="1028" name="Picture 4" descr="http://farm6.static.flickr.com/5213/5463182077_1688a35f62.jpg"/>
          <p:cNvPicPr>
            <a:picLocks noChangeAspect="1" noChangeArrowheads="1"/>
          </p:cNvPicPr>
          <p:nvPr/>
        </p:nvPicPr>
        <p:blipFill>
          <a:blip r:embed="rId2" cstate="print"/>
          <a:srcRect/>
          <a:stretch>
            <a:fillRect/>
          </a:stretch>
        </p:blipFill>
        <p:spPr bwMode="auto">
          <a:xfrm>
            <a:off x="1676400" y="4038600"/>
            <a:ext cx="5638800" cy="2667000"/>
          </a:xfrm>
          <a:prstGeom prst="ellipse">
            <a:avLst/>
          </a:prstGeom>
          <a:ln>
            <a:noFill/>
          </a:ln>
          <a:effectLst>
            <a:softEdge rad="112500"/>
          </a:effectLst>
        </p:spPr>
      </p:pic>
      <p:pic>
        <p:nvPicPr>
          <p:cNvPr id="6" name="Picture 5" descr="nsf1_print.tif"/>
          <p:cNvPicPr>
            <a:picLocks noChangeAspect="1"/>
          </p:cNvPicPr>
          <p:nvPr/>
        </p:nvPicPr>
        <p:blipFill>
          <a:blip r:embed="rId3" cstate="print"/>
          <a:stretch>
            <a:fillRect/>
          </a:stretch>
        </p:blipFill>
        <p:spPr>
          <a:xfrm>
            <a:off x="8077200" y="5785034"/>
            <a:ext cx="1066800" cy="10729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a:t>
            </a:r>
            <a:r>
              <a:rPr lang="en-US" sz="3200" b="1" dirty="0" smtClean="0">
                <a:solidFill>
                  <a:schemeClr val="accent6"/>
                </a:solidFill>
              </a:rPr>
              <a:t>Biodiversity</a:t>
            </a:r>
            <a:r>
              <a:rPr lang="en-US" sz="3200" dirty="0" smtClean="0"/>
              <a:t> to an Ecologist?</a:t>
            </a:r>
            <a:endParaRPr lang="en-US" sz="3200" dirty="0"/>
          </a:p>
        </p:txBody>
      </p:sp>
      <p:sp>
        <p:nvSpPr>
          <p:cNvPr id="3" name="Content Placeholder 2"/>
          <p:cNvSpPr>
            <a:spLocks noGrp="1"/>
          </p:cNvSpPr>
          <p:nvPr>
            <p:ph idx="1"/>
          </p:nvPr>
        </p:nvSpPr>
        <p:spPr>
          <a:xfrm>
            <a:off x="685800" y="1981200"/>
            <a:ext cx="5562599" cy="4113213"/>
          </a:xfrm>
        </p:spPr>
        <p:txBody>
          <a:bodyPr/>
          <a:lstStyle/>
          <a:p>
            <a:r>
              <a:rPr lang="en-US" sz="2800" u="sng" dirty="0" smtClean="0">
                <a:solidFill>
                  <a:schemeClr val="tx1"/>
                </a:solidFill>
              </a:rPr>
              <a:t>Biodiversity</a:t>
            </a:r>
            <a:r>
              <a:rPr lang="en-US" sz="2800" dirty="0" smtClean="0">
                <a:solidFill>
                  <a:schemeClr val="tx1"/>
                </a:solidFill>
              </a:rPr>
              <a:t> can also refer to species’ range of </a:t>
            </a:r>
            <a:r>
              <a:rPr lang="en-US" sz="2800" b="1" i="1" dirty="0" smtClean="0">
                <a:solidFill>
                  <a:srgbClr val="0070C0"/>
                </a:solidFill>
              </a:rPr>
              <a:t>adaptations</a:t>
            </a:r>
            <a:r>
              <a:rPr lang="en-US" sz="2800" dirty="0" smtClean="0">
                <a:solidFill>
                  <a:schemeClr val="tx1"/>
                </a:solidFill>
              </a:rPr>
              <a:t>,</a:t>
            </a:r>
            <a:r>
              <a:rPr lang="en-US" sz="2800" dirty="0" smtClean="0"/>
              <a:t> which are traits that can be behavioral, physical, or physiological. These traits enhance an organism’s fitness (ability to pass on its genes to another generation through reproduction)</a:t>
            </a:r>
            <a:endParaRPr lang="en-US" sz="2800" i="1" dirty="0" smtClean="0"/>
          </a:p>
          <a:p>
            <a:endParaRPr lang="en-US" dirty="0"/>
          </a:p>
        </p:txBody>
      </p:sp>
      <p:pic>
        <p:nvPicPr>
          <p:cNvPr id="24578" name="Picture 2" descr="http://upload.wikimedia.org/wikipedia/commons/thumb/a/ae/Darwin%27s_finches_by_Gould.jpg/220px-Darwin%27s_finches_by_Gould.jpg">
            <a:hlinkClick r:id="rId2"/>
          </p:cNvPr>
          <p:cNvPicPr>
            <a:picLocks noChangeAspect="1" noChangeArrowheads="1"/>
          </p:cNvPicPr>
          <p:nvPr/>
        </p:nvPicPr>
        <p:blipFill>
          <a:blip r:embed="rId3" cstate="print"/>
          <a:srcRect/>
          <a:stretch>
            <a:fillRect/>
          </a:stretch>
        </p:blipFill>
        <p:spPr bwMode="auto">
          <a:xfrm>
            <a:off x="6172200" y="2438400"/>
            <a:ext cx="2637032" cy="2133600"/>
          </a:xfrm>
          <a:prstGeom prst="rect">
            <a:avLst/>
          </a:prstGeom>
          <a:noFill/>
        </p:spPr>
      </p:pic>
      <p:sp>
        <p:nvSpPr>
          <p:cNvPr id="6" name="TextBox 5"/>
          <p:cNvSpPr txBox="1"/>
          <p:nvPr/>
        </p:nvSpPr>
        <p:spPr>
          <a:xfrm>
            <a:off x="6781800" y="4648200"/>
            <a:ext cx="1545551" cy="307777"/>
          </a:xfrm>
          <a:prstGeom prst="rect">
            <a:avLst/>
          </a:prstGeom>
          <a:noFill/>
        </p:spPr>
        <p:txBody>
          <a:bodyPr wrap="none" rtlCol="0">
            <a:spAutoFit/>
          </a:bodyPr>
          <a:lstStyle/>
          <a:p>
            <a:r>
              <a:rPr lang="en-US" sz="1400" dirty="0" smtClean="0">
                <a:solidFill>
                  <a:schemeClr val="tx1"/>
                </a:solidFill>
              </a:rPr>
              <a:t>Darwin’s Finches</a:t>
            </a:r>
            <a:endParaRPr lang="en-US" sz="1400" dirty="0">
              <a:solidFill>
                <a:schemeClr val="tx1"/>
              </a:solidFill>
            </a:endParaRPr>
          </a:p>
        </p:txBody>
      </p:sp>
      <p:pic>
        <p:nvPicPr>
          <p:cNvPr id="7" name="Picture 6" descr="nsf1_print.tif"/>
          <p:cNvPicPr>
            <a:picLocks noChangeAspect="1"/>
          </p:cNvPicPr>
          <p:nvPr/>
        </p:nvPicPr>
        <p:blipFill>
          <a:blip r:embed="rId4" cstate="print"/>
          <a:stretch>
            <a:fillRect/>
          </a:stretch>
        </p:blipFill>
        <p:spPr>
          <a:xfrm>
            <a:off x="8077200" y="5791200"/>
            <a:ext cx="1066800" cy="10729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152400"/>
            <a:ext cx="7770813" cy="1433513"/>
          </a:xfrm>
        </p:spPr>
        <p:txBody>
          <a:bodyPr/>
          <a:lstStyle/>
          <a:p>
            <a:pPr eaLnBrk="1" hangingPunct="1"/>
            <a:r>
              <a:rPr lang="en-US" smtClean="0"/>
              <a:t>Biodiversity</a:t>
            </a:r>
          </a:p>
        </p:txBody>
      </p:sp>
      <p:sp>
        <p:nvSpPr>
          <p:cNvPr id="8195" name="Content Placeholder 2"/>
          <p:cNvSpPr>
            <a:spLocks noGrp="1"/>
          </p:cNvSpPr>
          <p:nvPr>
            <p:ph idx="1"/>
          </p:nvPr>
        </p:nvSpPr>
        <p:spPr>
          <a:xfrm>
            <a:off x="304800" y="1295400"/>
            <a:ext cx="4876799" cy="4113213"/>
          </a:xfrm>
        </p:spPr>
        <p:txBody>
          <a:bodyPr/>
          <a:lstStyle/>
          <a:p>
            <a:pPr eaLnBrk="1" hangingPunct="1">
              <a:buNone/>
            </a:pPr>
            <a:r>
              <a:rPr lang="en-US" sz="2400" u="sng" dirty="0" smtClean="0"/>
              <a:t>Biodiversity</a:t>
            </a:r>
            <a:r>
              <a:rPr lang="en-US" sz="2400" dirty="0" smtClean="0"/>
              <a:t> takes into account:</a:t>
            </a:r>
          </a:p>
          <a:p>
            <a:pPr eaLnBrk="1" hangingPunct="1"/>
            <a:r>
              <a:rPr lang="en-US" sz="2400" u="sng" dirty="0" smtClean="0">
                <a:solidFill>
                  <a:schemeClr val="accent2"/>
                </a:solidFill>
              </a:rPr>
              <a:t>Species richness</a:t>
            </a:r>
            <a:r>
              <a:rPr lang="en-US" sz="2400" dirty="0" smtClean="0">
                <a:solidFill>
                  <a:schemeClr val="accent2"/>
                </a:solidFill>
              </a:rPr>
              <a:t>:</a:t>
            </a:r>
            <a:r>
              <a:rPr lang="en-US" sz="2400" dirty="0" smtClean="0"/>
              <a:t> the number of species in a region or specified area</a:t>
            </a:r>
          </a:p>
        </p:txBody>
      </p:sp>
      <p:graphicFrame>
        <p:nvGraphicFramePr>
          <p:cNvPr id="5" name="Table 4"/>
          <p:cNvGraphicFramePr>
            <a:graphicFrameLocks noGrp="1"/>
          </p:cNvGraphicFramePr>
          <p:nvPr/>
        </p:nvGraphicFramePr>
        <p:xfrm>
          <a:off x="5410200" y="1905000"/>
          <a:ext cx="3124200" cy="2494280"/>
        </p:xfrm>
        <a:graphic>
          <a:graphicData uri="http://schemas.openxmlformats.org/drawingml/2006/table">
            <a:tbl>
              <a:tblPr firstRow="1" bandRow="1">
                <a:tableStyleId>{5C22544A-7EE6-4342-B048-85BDC9FD1C3A}</a:tableStyleId>
              </a:tblPr>
              <a:tblGrid>
                <a:gridCol w="1600200"/>
                <a:gridCol w="1524000"/>
              </a:tblGrid>
              <a:tr h="370840">
                <a:tc>
                  <a:txBody>
                    <a:bodyPr/>
                    <a:lstStyle/>
                    <a:p>
                      <a:r>
                        <a:rPr lang="en-US" dirty="0" smtClean="0"/>
                        <a:t>Species</a:t>
                      </a:r>
                      <a:endParaRPr lang="en-US" dirty="0"/>
                    </a:p>
                  </a:txBody>
                  <a:tcPr/>
                </a:tc>
                <a:tc>
                  <a:txBody>
                    <a:bodyPr/>
                    <a:lstStyle/>
                    <a:p>
                      <a:r>
                        <a:rPr lang="en-US" dirty="0" smtClean="0"/>
                        <a:t>Number of Individuals</a:t>
                      </a:r>
                      <a:endParaRPr lang="en-US" dirty="0"/>
                    </a:p>
                  </a:txBody>
                  <a:tcPr/>
                </a:tc>
              </a:tr>
              <a:tr h="370840">
                <a:tc>
                  <a:txBody>
                    <a:bodyPr/>
                    <a:lstStyle/>
                    <a:p>
                      <a:r>
                        <a:rPr lang="en-US" dirty="0" smtClean="0"/>
                        <a:t>E.</a:t>
                      </a:r>
                      <a:r>
                        <a:rPr lang="en-US" baseline="0" dirty="0" smtClean="0"/>
                        <a:t> Redbud</a:t>
                      </a:r>
                      <a:endParaRPr lang="en-US" dirty="0"/>
                    </a:p>
                  </a:txBody>
                  <a:tcPr/>
                </a:tc>
                <a:tc>
                  <a:txBody>
                    <a:bodyPr/>
                    <a:lstStyle/>
                    <a:p>
                      <a:pPr algn="ctr"/>
                      <a:r>
                        <a:rPr lang="en-US" dirty="0" smtClean="0"/>
                        <a:t>3</a:t>
                      </a:r>
                      <a:endParaRPr lang="en-US" dirty="0"/>
                    </a:p>
                  </a:txBody>
                  <a:tcPr/>
                </a:tc>
              </a:tr>
              <a:tr h="370840">
                <a:tc>
                  <a:txBody>
                    <a:bodyPr/>
                    <a:lstStyle/>
                    <a:p>
                      <a:r>
                        <a:rPr lang="en-US" dirty="0" smtClean="0"/>
                        <a:t>Black Oak</a:t>
                      </a:r>
                      <a:endParaRPr lang="en-US" dirty="0"/>
                    </a:p>
                  </a:txBody>
                  <a:tcPr/>
                </a:tc>
                <a:tc>
                  <a:txBody>
                    <a:bodyPr/>
                    <a:lstStyle/>
                    <a:p>
                      <a:pPr algn="ctr"/>
                      <a:r>
                        <a:rPr lang="en-US" dirty="0" smtClean="0"/>
                        <a:t>4</a:t>
                      </a:r>
                      <a:endParaRPr lang="en-US" dirty="0"/>
                    </a:p>
                  </a:txBody>
                  <a:tcPr/>
                </a:tc>
              </a:tr>
              <a:tr h="370840">
                <a:tc>
                  <a:txBody>
                    <a:bodyPr/>
                    <a:lstStyle/>
                    <a:p>
                      <a:r>
                        <a:rPr lang="en-US" dirty="0" smtClean="0"/>
                        <a:t>Post Oak</a:t>
                      </a:r>
                      <a:endParaRPr lang="en-US" dirty="0"/>
                    </a:p>
                  </a:txBody>
                  <a:tcPr/>
                </a:tc>
                <a:tc>
                  <a:txBody>
                    <a:bodyPr/>
                    <a:lstStyle/>
                    <a:p>
                      <a:pPr algn="ctr"/>
                      <a:r>
                        <a:rPr lang="en-US" dirty="0" smtClean="0"/>
                        <a:t>5</a:t>
                      </a:r>
                      <a:endParaRPr lang="en-US" dirty="0"/>
                    </a:p>
                  </a:txBody>
                  <a:tcPr/>
                </a:tc>
              </a:tr>
              <a:tr h="370840">
                <a:tc>
                  <a:txBody>
                    <a:bodyPr/>
                    <a:lstStyle/>
                    <a:p>
                      <a:r>
                        <a:rPr lang="en-US" dirty="0" smtClean="0"/>
                        <a:t>White Pine</a:t>
                      </a:r>
                      <a:endParaRPr lang="en-US" dirty="0"/>
                    </a:p>
                  </a:txBody>
                  <a:tcPr/>
                </a:tc>
                <a:tc>
                  <a:txBody>
                    <a:bodyPr/>
                    <a:lstStyle/>
                    <a:p>
                      <a:pPr algn="ctr"/>
                      <a:r>
                        <a:rPr lang="en-US" dirty="0" smtClean="0"/>
                        <a:t>3</a:t>
                      </a:r>
                      <a:endParaRPr lang="en-US" dirty="0"/>
                    </a:p>
                  </a:txBody>
                  <a:tcPr/>
                </a:tc>
              </a:tr>
              <a:tr h="370840">
                <a:tc>
                  <a:txBody>
                    <a:bodyPr/>
                    <a:lstStyle/>
                    <a:p>
                      <a:r>
                        <a:rPr lang="en-US" dirty="0" smtClean="0"/>
                        <a:t>Honey Locust</a:t>
                      </a:r>
                      <a:endParaRPr lang="en-US" dirty="0"/>
                    </a:p>
                  </a:txBody>
                  <a:tcPr/>
                </a:tc>
                <a:tc>
                  <a:txBody>
                    <a:bodyPr/>
                    <a:lstStyle/>
                    <a:p>
                      <a:pPr algn="ctr"/>
                      <a:r>
                        <a:rPr lang="en-US" dirty="0" smtClean="0"/>
                        <a:t>1</a:t>
                      </a:r>
                      <a:endParaRPr lang="en-US" dirty="0"/>
                    </a:p>
                  </a:txBody>
                  <a:tcPr/>
                </a:tc>
              </a:tr>
            </a:tbl>
          </a:graphicData>
        </a:graphic>
      </p:graphicFrame>
      <p:sp>
        <p:nvSpPr>
          <p:cNvPr id="6" name="Rounded Rectangle 5"/>
          <p:cNvSpPr/>
          <p:nvPr/>
        </p:nvSpPr>
        <p:spPr bwMode="auto">
          <a:xfrm>
            <a:off x="5257800" y="1676400"/>
            <a:ext cx="1828800" cy="304800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pic>
        <p:nvPicPr>
          <p:cNvPr id="7" name="Picture 6" descr="nsf1_print.tif"/>
          <p:cNvPicPr>
            <a:picLocks noChangeAspect="1"/>
          </p:cNvPicPr>
          <p:nvPr/>
        </p:nvPicPr>
        <p:blipFill>
          <a:blip r:embed="rId2" cstate="print"/>
          <a:stretch>
            <a:fillRect/>
          </a:stretch>
        </p:blipFill>
        <p:spPr>
          <a:xfrm>
            <a:off x="8077200" y="5785034"/>
            <a:ext cx="1066800" cy="10729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152400"/>
            <a:ext cx="7770813" cy="1433513"/>
          </a:xfrm>
        </p:spPr>
        <p:txBody>
          <a:bodyPr/>
          <a:lstStyle/>
          <a:p>
            <a:pPr eaLnBrk="1" hangingPunct="1"/>
            <a:r>
              <a:rPr lang="en-US" smtClean="0"/>
              <a:t>Biodiversity</a:t>
            </a:r>
          </a:p>
        </p:txBody>
      </p:sp>
      <p:sp>
        <p:nvSpPr>
          <p:cNvPr id="8195" name="Content Placeholder 2"/>
          <p:cNvSpPr>
            <a:spLocks noGrp="1"/>
          </p:cNvSpPr>
          <p:nvPr>
            <p:ph idx="1"/>
          </p:nvPr>
        </p:nvSpPr>
        <p:spPr>
          <a:xfrm>
            <a:off x="304800" y="1295400"/>
            <a:ext cx="4876799" cy="4113213"/>
          </a:xfrm>
        </p:spPr>
        <p:txBody>
          <a:bodyPr/>
          <a:lstStyle/>
          <a:p>
            <a:pPr eaLnBrk="1" hangingPunct="1">
              <a:buNone/>
            </a:pPr>
            <a:r>
              <a:rPr lang="en-US" sz="2400" u="sng" dirty="0" smtClean="0"/>
              <a:t>Biodiversity</a:t>
            </a:r>
            <a:r>
              <a:rPr lang="en-US" sz="2400" dirty="0" smtClean="0"/>
              <a:t> takes into account:</a:t>
            </a:r>
          </a:p>
          <a:p>
            <a:pPr eaLnBrk="1" hangingPunct="1"/>
            <a:r>
              <a:rPr lang="en-US" sz="2400" u="sng" dirty="0" smtClean="0">
                <a:solidFill>
                  <a:schemeClr val="accent3">
                    <a:lumMod val="65000"/>
                  </a:schemeClr>
                </a:solidFill>
              </a:rPr>
              <a:t>Species richness</a:t>
            </a:r>
            <a:r>
              <a:rPr lang="en-US" sz="2400" dirty="0" smtClean="0">
                <a:solidFill>
                  <a:schemeClr val="accent3">
                    <a:lumMod val="65000"/>
                  </a:schemeClr>
                </a:solidFill>
              </a:rPr>
              <a:t>: the number of species in a region or specified area</a:t>
            </a:r>
          </a:p>
          <a:p>
            <a:pPr eaLnBrk="1" hangingPunct="1"/>
            <a:endParaRPr lang="en-US" sz="800" dirty="0" smtClean="0"/>
          </a:p>
          <a:p>
            <a:pPr eaLnBrk="1" hangingPunct="1"/>
            <a:r>
              <a:rPr lang="en-US" sz="2400" u="sng" dirty="0" smtClean="0">
                <a:solidFill>
                  <a:schemeClr val="accent2"/>
                </a:solidFill>
              </a:rPr>
              <a:t>Species evenness</a:t>
            </a:r>
            <a:r>
              <a:rPr lang="en-US" sz="2400" dirty="0" smtClean="0">
                <a:solidFill>
                  <a:schemeClr val="accent2"/>
                </a:solidFill>
              </a:rPr>
              <a:t>: </a:t>
            </a:r>
            <a:r>
              <a:rPr lang="en-US" sz="2400" dirty="0" smtClean="0"/>
              <a:t>the degree of equitability in the distribution of  individuals among a group of species. Maximum evenness is the same number of individuals among all species.</a:t>
            </a:r>
          </a:p>
        </p:txBody>
      </p:sp>
      <p:graphicFrame>
        <p:nvGraphicFramePr>
          <p:cNvPr id="5" name="Table 4"/>
          <p:cNvGraphicFramePr>
            <a:graphicFrameLocks noGrp="1"/>
          </p:cNvGraphicFramePr>
          <p:nvPr/>
        </p:nvGraphicFramePr>
        <p:xfrm>
          <a:off x="5410200" y="1905000"/>
          <a:ext cx="3124200" cy="2494280"/>
        </p:xfrm>
        <a:graphic>
          <a:graphicData uri="http://schemas.openxmlformats.org/drawingml/2006/table">
            <a:tbl>
              <a:tblPr firstRow="1" bandRow="1">
                <a:tableStyleId>{5C22544A-7EE6-4342-B048-85BDC9FD1C3A}</a:tableStyleId>
              </a:tblPr>
              <a:tblGrid>
                <a:gridCol w="1600200"/>
                <a:gridCol w="1524000"/>
              </a:tblGrid>
              <a:tr h="370840">
                <a:tc>
                  <a:txBody>
                    <a:bodyPr/>
                    <a:lstStyle/>
                    <a:p>
                      <a:r>
                        <a:rPr lang="en-US" dirty="0" smtClean="0"/>
                        <a:t>Species</a:t>
                      </a:r>
                      <a:endParaRPr lang="en-US" dirty="0"/>
                    </a:p>
                  </a:txBody>
                  <a:tcPr/>
                </a:tc>
                <a:tc>
                  <a:txBody>
                    <a:bodyPr/>
                    <a:lstStyle/>
                    <a:p>
                      <a:r>
                        <a:rPr lang="en-US" dirty="0" smtClean="0"/>
                        <a:t>Number of Individuals</a:t>
                      </a:r>
                      <a:endParaRPr lang="en-US" dirty="0"/>
                    </a:p>
                  </a:txBody>
                  <a:tcPr/>
                </a:tc>
              </a:tr>
              <a:tr h="370840">
                <a:tc>
                  <a:txBody>
                    <a:bodyPr/>
                    <a:lstStyle/>
                    <a:p>
                      <a:r>
                        <a:rPr lang="en-US" dirty="0" smtClean="0"/>
                        <a:t>E.</a:t>
                      </a:r>
                      <a:r>
                        <a:rPr lang="en-US" baseline="0" dirty="0" smtClean="0"/>
                        <a:t> Redbud</a:t>
                      </a:r>
                      <a:endParaRPr lang="en-US" dirty="0"/>
                    </a:p>
                  </a:txBody>
                  <a:tcPr/>
                </a:tc>
                <a:tc>
                  <a:txBody>
                    <a:bodyPr/>
                    <a:lstStyle/>
                    <a:p>
                      <a:pPr algn="ctr"/>
                      <a:r>
                        <a:rPr lang="en-US" dirty="0" smtClean="0"/>
                        <a:t>3</a:t>
                      </a:r>
                      <a:endParaRPr lang="en-US" dirty="0"/>
                    </a:p>
                  </a:txBody>
                  <a:tcPr/>
                </a:tc>
              </a:tr>
              <a:tr h="370840">
                <a:tc>
                  <a:txBody>
                    <a:bodyPr/>
                    <a:lstStyle/>
                    <a:p>
                      <a:r>
                        <a:rPr lang="en-US" dirty="0" smtClean="0"/>
                        <a:t>Black Oak</a:t>
                      </a:r>
                      <a:endParaRPr lang="en-US" dirty="0"/>
                    </a:p>
                  </a:txBody>
                  <a:tcPr/>
                </a:tc>
                <a:tc>
                  <a:txBody>
                    <a:bodyPr/>
                    <a:lstStyle/>
                    <a:p>
                      <a:pPr algn="ctr"/>
                      <a:r>
                        <a:rPr lang="en-US" dirty="0" smtClean="0"/>
                        <a:t>4</a:t>
                      </a:r>
                      <a:endParaRPr lang="en-US" dirty="0"/>
                    </a:p>
                  </a:txBody>
                  <a:tcPr/>
                </a:tc>
              </a:tr>
              <a:tr h="370840">
                <a:tc>
                  <a:txBody>
                    <a:bodyPr/>
                    <a:lstStyle/>
                    <a:p>
                      <a:r>
                        <a:rPr lang="en-US" dirty="0" smtClean="0"/>
                        <a:t>Post Oak</a:t>
                      </a:r>
                      <a:endParaRPr lang="en-US" dirty="0"/>
                    </a:p>
                  </a:txBody>
                  <a:tcPr/>
                </a:tc>
                <a:tc>
                  <a:txBody>
                    <a:bodyPr/>
                    <a:lstStyle/>
                    <a:p>
                      <a:pPr algn="ctr"/>
                      <a:r>
                        <a:rPr lang="en-US" dirty="0" smtClean="0"/>
                        <a:t>5</a:t>
                      </a:r>
                      <a:endParaRPr lang="en-US" dirty="0"/>
                    </a:p>
                  </a:txBody>
                  <a:tcPr/>
                </a:tc>
              </a:tr>
              <a:tr h="370840">
                <a:tc>
                  <a:txBody>
                    <a:bodyPr/>
                    <a:lstStyle/>
                    <a:p>
                      <a:r>
                        <a:rPr lang="en-US" dirty="0" smtClean="0"/>
                        <a:t>White Pine</a:t>
                      </a:r>
                      <a:endParaRPr lang="en-US" dirty="0"/>
                    </a:p>
                  </a:txBody>
                  <a:tcPr/>
                </a:tc>
                <a:tc>
                  <a:txBody>
                    <a:bodyPr/>
                    <a:lstStyle/>
                    <a:p>
                      <a:pPr algn="ctr"/>
                      <a:r>
                        <a:rPr lang="en-US" dirty="0" smtClean="0"/>
                        <a:t>3</a:t>
                      </a:r>
                      <a:endParaRPr lang="en-US" dirty="0"/>
                    </a:p>
                  </a:txBody>
                  <a:tcPr/>
                </a:tc>
              </a:tr>
              <a:tr h="370840">
                <a:tc>
                  <a:txBody>
                    <a:bodyPr/>
                    <a:lstStyle/>
                    <a:p>
                      <a:r>
                        <a:rPr lang="en-US" dirty="0" smtClean="0"/>
                        <a:t>Honey Locust</a:t>
                      </a:r>
                      <a:endParaRPr lang="en-US" dirty="0"/>
                    </a:p>
                  </a:txBody>
                  <a:tcPr/>
                </a:tc>
                <a:tc>
                  <a:txBody>
                    <a:bodyPr/>
                    <a:lstStyle/>
                    <a:p>
                      <a:pPr algn="ctr"/>
                      <a:r>
                        <a:rPr lang="en-US" dirty="0" smtClean="0"/>
                        <a:t>1</a:t>
                      </a:r>
                      <a:endParaRPr lang="en-US" dirty="0"/>
                    </a:p>
                  </a:txBody>
                  <a:tcPr/>
                </a:tc>
              </a:tr>
            </a:tbl>
          </a:graphicData>
        </a:graphic>
      </p:graphicFrame>
      <p:sp>
        <p:nvSpPr>
          <p:cNvPr id="6" name="Rounded Rectangle 5"/>
          <p:cNvSpPr/>
          <p:nvPr/>
        </p:nvSpPr>
        <p:spPr bwMode="auto">
          <a:xfrm>
            <a:off x="6858000" y="1676400"/>
            <a:ext cx="1828800" cy="304800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pic>
        <p:nvPicPr>
          <p:cNvPr id="7" name="Picture 6" descr="nsf1_print.tif"/>
          <p:cNvPicPr>
            <a:picLocks noChangeAspect="1"/>
          </p:cNvPicPr>
          <p:nvPr/>
        </p:nvPicPr>
        <p:blipFill>
          <a:blip r:embed="rId2" cstate="print"/>
          <a:stretch>
            <a:fillRect/>
          </a:stretch>
        </p:blipFill>
        <p:spPr>
          <a:xfrm>
            <a:off x="8077200" y="5785034"/>
            <a:ext cx="1066800" cy="10729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152400"/>
            <a:ext cx="7770813" cy="1433513"/>
          </a:xfrm>
        </p:spPr>
        <p:txBody>
          <a:bodyPr/>
          <a:lstStyle/>
          <a:p>
            <a:pPr eaLnBrk="1" hangingPunct="1"/>
            <a:r>
              <a:rPr lang="en-US" smtClean="0"/>
              <a:t>Biodiversity</a:t>
            </a:r>
          </a:p>
        </p:txBody>
      </p:sp>
      <p:sp>
        <p:nvSpPr>
          <p:cNvPr id="8195" name="Content Placeholder 2"/>
          <p:cNvSpPr>
            <a:spLocks noGrp="1"/>
          </p:cNvSpPr>
          <p:nvPr>
            <p:ph idx="1"/>
          </p:nvPr>
        </p:nvSpPr>
        <p:spPr>
          <a:xfrm>
            <a:off x="304800" y="1295400"/>
            <a:ext cx="4876799" cy="4113213"/>
          </a:xfrm>
        </p:spPr>
        <p:txBody>
          <a:bodyPr/>
          <a:lstStyle/>
          <a:p>
            <a:pPr eaLnBrk="1" hangingPunct="1">
              <a:buNone/>
            </a:pPr>
            <a:r>
              <a:rPr lang="en-US" sz="2400" u="sng" dirty="0" smtClean="0"/>
              <a:t>Biodiversity</a:t>
            </a:r>
            <a:r>
              <a:rPr lang="en-US" sz="2400" dirty="0" smtClean="0"/>
              <a:t> takes into account:</a:t>
            </a:r>
          </a:p>
          <a:p>
            <a:pPr eaLnBrk="1" hangingPunct="1"/>
            <a:r>
              <a:rPr lang="en-US" sz="2400" u="sng" dirty="0" smtClean="0">
                <a:solidFill>
                  <a:schemeClr val="accent3">
                    <a:lumMod val="65000"/>
                  </a:schemeClr>
                </a:solidFill>
              </a:rPr>
              <a:t>Species richness</a:t>
            </a:r>
            <a:r>
              <a:rPr lang="en-US" sz="2400" dirty="0" smtClean="0">
                <a:solidFill>
                  <a:schemeClr val="accent3">
                    <a:lumMod val="65000"/>
                  </a:schemeClr>
                </a:solidFill>
              </a:rPr>
              <a:t>: the number of species in a region or specified area</a:t>
            </a:r>
          </a:p>
          <a:p>
            <a:pPr eaLnBrk="1" hangingPunct="1"/>
            <a:endParaRPr lang="en-US" sz="800" u="sng" dirty="0" smtClean="0">
              <a:solidFill>
                <a:schemeClr val="accent2"/>
              </a:solidFill>
            </a:endParaRPr>
          </a:p>
          <a:p>
            <a:pPr eaLnBrk="1" hangingPunct="1"/>
            <a:r>
              <a:rPr lang="en-US" sz="2400" u="sng" dirty="0" smtClean="0">
                <a:solidFill>
                  <a:schemeClr val="accent2"/>
                </a:solidFill>
              </a:rPr>
              <a:t>Species evenness</a:t>
            </a:r>
            <a:r>
              <a:rPr lang="en-US" sz="2400" dirty="0" smtClean="0">
                <a:solidFill>
                  <a:schemeClr val="accent2"/>
                </a:solidFill>
              </a:rPr>
              <a:t>: </a:t>
            </a:r>
            <a:r>
              <a:rPr lang="en-US" sz="2400" dirty="0" smtClean="0"/>
              <a:t>the degree of equitability in the distribution of  individuals among a group of species. </a:t>
            </a:r>
            <a:r>
              <a:rPr lang="en-US" sz="2400" dirty="0" smtClean="0">
                <a:solidFill>
                  <a:srgbClr val="FF0000"/>
                </a:solidFill>
              </a:rPr>
              <a:t>Maximum evenness is the same number of individuals among all species.</a:t>
            </a:r>
          </a:p>
        </p:txBody>
      </p:sp>
      <p:graphicFrame>
        <p:nvGraphicFramePr>
          <p:cNvPr id="5" name="Table 4"/>
          <p:cNvGraphicFramePr>
            <a:graphicFrameLocks noGrp="1"/>
          </p:cNvGraphicFramePr>
          <p:nvPr/>
        </p:nvGraphicFramePr>
        <p:xfrm>
          <a:off x="5410200" y="1905000"/>
          <a:ext cx="3124200" cy="2494280"/>
        </p:xfrm>
        <a:graphic>
          <a:graphicData uri="http://schemas.openxmlformats.org/drawingml/2006/table">
            <a:tbl>
              <a:tblPr firstRow="1" bandRow="1">
                <a:tableStyleId>{5C22544A-7EE6-4342-B048-85BDC9FD1C3A}</a:tableStyleId>
              </a:tblPr>
              <a:tblGrid>
                <a:gridCol w="1600200"/>
                <a:gridCol w="1524000"/>
              </a:tblGrid>
              <a:tr h="370840">
                <a:tc>
                  <a:txBody>
                    <a:bodyPr/>
                    <a:lstStyle/>
                    <a:p>
                      <a:r>
                        <a:rPr lang="en-US" dirty="0" smtClean="0"/>
                        <a:t>Species</a:t>
                      </a:r>
                      <a:endParaRPr lang="en-US" dirty="0"/>
                    </a:p>
                  </a:txBody>
                  <a:tcPr/>
                </a:tc>
                <a:tc>
                  <a:txBody>
                    <a:bodyPr/>
                    <a:lstStyle/>
                    <a:p>
                      <a:r>
                        <a:rPr lang="en-US" dirty="0" smtClean="0"/>
                        <a:t>Number of Individuals</a:t>
                      </a:r>
                      <a:endParaRPr lang="en-US" dirty="0"/>
                    </a:p>
                  </a:txBody>
                  <a:tcPr/>
                </a:tc>
              </a:tr>
              <a:tr h="370840">
                <a:tc>
                  <a:txBody>
                    <a:bodyPr/>
                    <a:lstStyle/>
                    <a:p>
                      <a:r>
                        <a:rPr lang="en-US" dirty="0" smtClean="0"/>
                        <a:t>E.</a:t>
                      </a:r>
                      <a:r>
                        <a:rPr lang="en-US" baseline="0" dirty="0" smtClean="0"/>
                        <a:t> Redbud</a:t>
                      </a:r>
                      <a:endParaRPr lang="en-US" dirty="0"/>
                    </a:p>
                  </a:txBody>
                  <a:tcPr/>
                </a:tc>
                <a:tc>
                  <a:txBody>
                    <a:bodyPr/>
                    <a:lstStyle/>
                    <a:p>
                      <a:pPr algn="ctr"/>
                      <a:r>
                        <a:rPr lang="en-US" dirty="0" smtClean="0">
                          <a:solidFill>
                            <a:srgbClr val="FF0000"/>
                          </a:solidFill>
                        </a:rPr>
                        <a:t>5</a:t>
                      </a:r>
                      <a:endParaRPr lang="en-US" dirty="0">
                        <a:solidFill>
                          <a:srgbClr val="FF0000"/>
                        </a:solidFill>
                      </a:endParaRPr>
                    </a:p>
                  </a:txBody>
                  <a:tcPr/>
                </a:tc>
              </a:tr>
              <a:tr h="370840">
                <a:tc>
                  <a:txBody>
                    <a:bodyPr/>
                    <a:lstStyle/>
                    <a:p>
                      <a:r>
                        <a:rPr lang="en-US" dirty="0" smtClean="0"/>
                        <a:t>Black Oak</a:t>
                      </a:r>
                      <a:endParaRPr lang="en-US" dirty="0"/>
                    </a:p>
                  </a:txBody>
                  <a:tcPr/>
                </a:tc>
                <a:tc>
                  <a:txBody>
                    <a:bodyPr/>
                    <a:lstStyle/>
                    <a:p>
                      <a:pPr algn="ctr"/>
                      <a:r>
                        <a:rPr lang="en-US" dirty="0" smtClean="0">
                          <a:solidFill>
                            <a:srgbClr val="FF0000"/>
                          </a:solidFill>
                        </a:rPr>
                        <a:t>5</a:t>
                      </a:r>
                      <a:endParaRPr lang="en-US" dirty="0">
                        <a:solidFill>
                          <a:srgbClr val="FF0000"/>
                        </a:solidFill>
                      </a:endParaRPr>
                    </a:p>
                  </a:txBody>
                  <a:tcPr/>
                </a:tc>
              </a:tr>
              <a:tr h="370840">
                <a:tc>
                  <a:txBody>
                    <a:bodyPr/>
                    <a:lstStyle/>
                    <a:p>
                      <a:r>
                        <a:rPr lang="en-US" dirty="0" smtClean="0"/>
                        <a:t>Post Oak</a:t>
                      </a:r>
                      <a:endParaRPr lang="en-US" dirty="0"/>
                    </a:p>
                  </a:txBody>
                  <a:tcPr/>
                </a:tc>
                <a:tc>
                  <a:txBody>
                    <a:bodyPr/>
                    <a:lstStyle/>
                    <a:p>
                      <a:pPr algn="ctr"/>
                      <a:r>
                        <a:rPr lang="en-US" dirty="0" smtClean="0">
                          <a:solidFill>
                            <a:srgbClr val="FF0000"/>
                          </a:solidFill>
                        </a:rPr>
                        <a:t>5</a:t>
                      </a:r>
                      <a:endParaRPr lang="en-US" dirty="0">
                        <a:solidFill>
                          <a:srgbClr val="FF0000"/>
                        </a:solidFill>
                      </a:endParaRPr>
                    </a:p>
                  </a:txBody>
                  <a:tcPr/>
                </a:tc>
              </a:tr>
              <a:tr h="370840">
                <a:tc>
                  <a:txBody>
                    <a:bodyPr/>
                    <a:lstStyle/>
                    <a:p>
                      <a:r>
                        <a:rPr lang="en-US" dirty="0" smtClean="0"/>
                        <a:t>White Pine</a:t>
                      </a:r>
                      <a:endParaRPr lang="en-US" dirty="0"/>
                    </a:p>
                  </a:txBody>
                  <a:tcPr/>
                </a:tc>
                <a:tc>
                  <a:txBody>
                    <a:bodyPr/>
                    <a:lstStyle/>
                    <a:p>
                      <a:pPr algn="ctr"/>
                      <a:r>
                        <a:rPr lang="en-US" dirty="0" smtClean="0">
                          <a:solidFill>
                            <a:srgbClr val="FF0000"/>
                          </a:solidFill>
                        </a:rPr>
                        <a:t>5</a:t>
                      </a:r>
                      <a:endParaRPr lang="en-US" dirty="0">
                        <a:solidFill>
                          <a:srgbClr val="FF0000"/>
                        </a:solidFill>
                      </a:endParaRPr>
                    </a:p>
                  </a:txBody>
                  <a:tcPr/>
                </a:tc>
              </a:tr>
              <a:tr h="370840">
                <a:tc>
                  <a:txBody>
                    <a:bodyPr/>
                    <a:lstStyle/>
                    <a:p>
                      <a:r>
                        <a:rPr lang="en-US" dirty="0" smtClean="0"/>
                        <a:t>Honey Locust</a:t>
                      </a:r>
                      <a:endParaRPr lang="en-US" dirty="0"/>
                    </a:p>
                  </a:txBody>
                  <a:tcPr/>
                </a:tc>
                <a:tc>
                  <a:txBody>
                    <a:bodyPr/>
                    <a:lstStyle/>
                    <a:p>
                      <a:pPr algn="ctr"/>
                      <a:r>
                        <a:rPr lang="en-US" dirty="0" smtClean="0">
                          <a:solidFill>
                            <a:srgbClr val="FF0000"/>
                          </a:solidFill>
                        </a:rPr>
                        <a:t>5</a:t>
                      </a:r>
                      <a:endParaRPr lang="en-US" dirty="0">
                        <a:solidFill>
                          <a:srgbClr val="FF0000"/>
                        </a:solidFill>
                      </a:endParaRPr>
                    </a:p>
                  </a:txBody>
                  <a:tcPr/>
                </a:tc>
              </a:tr>
            </a:tbl>
          </a:graphicData>
        </a:graphic>
      </p:graphicFrame>
      <p:sp>
        <p:nvSpPr>
          <p:cNvPr id="6" name="Rounded Rectangle 5"/>
          <p:cNvSpPr/>
          <p:nvPr/>
        </p:nvSpPr>
        <p:spPr bwMode="auto">
          <a:xfrm>
            <a:off x="6858000" y="1676400"/>
            <a:ext cx="1828800" cy="304800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pic>
        <p:nvPicPr>
          <p:cNvPr id="7" name="Picture 6" descr="nsf1_print.tif"/>
          <p:cNvPicPr>
            <a:picLocks noChangeAspect="1"/>
          </p:cNvPicPr>
          <p:nvPr/>
        </p:nvPicPr>
        <p:blipFill>
          <a:blip r:embed="rId2" cstate="print"/>
          <a:stretch>
            <a:fillRect/>
          </a:stretch>
        </p:blipFill>
        <p:spPr>
          <a:xfrm>
            <a:off x="8077200" y="5785034"/>
            <a:ext cx="1066800" cy="10729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04800"/>
            <a:ext cx="7770813" cy="1433513"/>
          </a:xfrm>
        </p:spPr>
        <p:txBody>
          <a:bodyPr/>
          <a:lstStyle/>
          <a:p>
            <a:pPr eaLnBrk="1" hangingPunct="1"/>
            <a:r>
              <a:rPr lang="en-US" sz="3200" dirty="0" smtClean="0"/>
              <a:t>Okay, Ecologists … Get ready for data!</a:t>
            </a:r>
          </a:p>
        </p:txBody>
      </p:sp>
      <p:sp>
        <p:nvSpPr>
          <p:cNvPr id="9219" name="Content Placeholder 2"/>
          <p:cNvSpPr>
            <a:spLocks noGrp="1"/>
          </p:cNvSpPr>
          <p:nvPr>
            <p:ph idx="1"/>
          </p:nvPr>
        </p:nvSpPr>
        <p:spPr>
          <a:xfrm>
            <a:off x="838200" y="1752600"/>
            <a:ext cx="7570787" cy="3103562"/>
          </a:xfrm>
        </p:spPr>
        <p:txBody>
          <a:bodyPr/>
          <a:lstStyle/>
          <a:p>
            <a:pPr eaLnBrk="1" hangingPunct="1">
              <a:buFont typeface="Candara" pitchFamily="34" charset="0"/>
              <a:buNone/>
            </a:pPr>
            <a:r>
              <a:rPr lang="en-US" sz="2000" dirty="0" smtClean="0"/>
              <a:t> An ecologist goes out into the field and collects information from two separate plots of the same size but with one big difference: Plot 1 is in the woods and Plot 2 is in a pasture. The ecologist is interested in the types of insects that are found in the plots and whether there is a difference between the two plots.</a:t>
            </a:r>
          </a:p>
          <a:p>
            <a:pPr eaLnBrk="1" hangingPunct="1">
              <a:buFont typeface="Candara" pitchFamily="34" charset="0"/>
              <a:buNone/>
            </a:pPr>
            <a:endParaRPr lang="en-US" sz="2000" dirty="0" smtClean="0"/>
          </a:p>
          <a:p>
            <a:pPr eaLnBrk="1" hangingPunct="1">
              <a:buFont typeface="Candara" pitchFamily="34" charset="0"/>
              <a:buNone/>
            </a:pPr>
            <a:r>
              <a:rPr lang="en-US" sz="2000" dirty="0" smtClean="0"/>
              <a:t>What will we find out?</a:t>
            </a:r>
          </a:p>
        </p:txBody>
      </p:sp>
      <p:pic>
        <p:nvPicPr>
          <p:cNvPr id="9220" name="Picture 3"/>
          <p:cNvPicPr>
            <a:picLocks noChangeAspect="1"/>
          </p:cNvPicPr>
          <p:nvPr/>
        </p:nvPicPr>
        <p:blipFill>
          <a:blip r:embed="rId2" cstate="print"/>
          <a:srcRect/>
          <a:stretch>
            <a:fillRect/>
          </a:stretch>
        </p:blipFill>
        <p:spPr bwMode="auto">
          <a:xfrm>
            <a:off x="1109663" y="4660900"/>
            <a:ext cx="1638300" cy="1295400"/>
          </a:xfrm>
          <a:prstGeom prst="rect">
            <a:avLst/>
          </a:prstGeom>
          <a:noFill/>
          <a:ln w="9525">
            <a:noFill/>
            <a:miter lim="800000"/>
            <a:headEnd/>
            <a:tailEnd/>
          </a:ln>
        </p:spPr>
      </p:pic>
      <p:pic>
        <p:nvPicPr>
          <p:cNvPr id="9221" name="Picture 4"/>
          <p:cNvPicPr>
            <a:picLocks noChangeAspect="1"/>
          </p:cNvPicPr>
          <p:nvPr/>
        </p:nvPicPr>
        <p:blipFill>
          <a:blip r:embed="rId3" cstate="print"/>
          <a:srcRect/>
          <a:stretch>
            <a:fillRect/>
          </a:stretch>
        </p:blipFill>
        <p:spPr bwMode="auto">
          <a:xfrm>
            <a:off x="3678238" y="4660900"/>
            <a:ext cx="1574800" cy="1295400"/>
          </a:xfrm>
          <a:prstGeom prst="rect">
            <a:avLst/>
          </a:prstGeom>
          <a:noFill/>
          <a:ln w="9525">
            <a:noFill/>
            <a:miter lim="800000"/>
            <a:headEnd/>
            <a:tailEnd/>
          </a:ln>
        </p:spPr>
      </p:pic>
      <p:pic>
        <p:nvPicPr>
          <p:cNvPr id="9222" name="Picture 5"/>
          <p:cNvPicPr>
            <a:picLocks noChangeAspect="1"/>
          </p:cNvPicPr>
          <p:nvPr/>
        </p:nvPicPr>
        <p:blipFill>
          <a:blip r:embed="rId4" cstate="print"/>
          <a:srcRect/>
          <a:stretch>
            <a:fillRect/>
          </a:stretch>
        </p:blipFill>
        <p:spPr bwMode="auto">
          <a:xfrm>
            <a:off x="6340475" y="4660900"/>
            <a:ext cx="1778000" cy="1295400"/>
          </a:xfrm>
          <a:prstGeom prst="rect">
            <a:avLst/>
          </a:prstGeom>
          <a:noFill/>
          <a:ln w="9525">
            <a:noFill/>
            <a:miter lim="800000"/>
            <a:headEnd/>
            <a:tailEnd/>
          </a:ln>
        </p:spPr>
      </p:pic>
      <p:pic>
        <p:nvPicPr>
          <p:cNvPr id="8" name="Picture 7" descr="nsf1_print.tif"/>
          <p:cNvPicPr>
            <a:picLocks noChangeAspect="1"/>
          </p:cNvPicPr>
          <p:nvPr/>
        </p:nvPicPr>
        <p:blipFill>
          <a:blip r:embed="rId5" cstate="print"/>
          <a:stretch>
            <a:fillRect/>
          </a:stretch>
        </p:blipFill>
        <p:spPr>
          <a:xfrm>
            <a:off x="8077200" y="5785034"/>
            <a:ext cx="1066800" cy="10729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pitchFamily="16"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3591</TotalTime>
  <Words>1687</Words>
  <Application>Microsoft Office PowerPoint</Application>
  <PresentationFormat>On-screen Show (4:3)</PresentationFormat>
  <Paragraphs>274</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What is Biodiversity to an Ecologist?</vt:lpstr>
      <vt:lpstr>What is Biodiversity to an Ecologist?</vt:lpstr>
      <vt:lpstr>Biodiversity</vt:lpstr>
      <vt:lpstr>Biodiversity</vt:lpstr>
      <vt:lpstr>Biodiversity</vt:lpstr>
      <vt:lpstr>Okay, Ecologists … Get ready for data!</vt:lpstr>
      <vt:lpstr>First! Make Your Hypothesis</vt:lpstr>
      <vt:lpstr>Examples of Hypotheses</vt:lpstr>
      <vt:lpstr>Examples of Hypotheses</vt:lpstr>
      <vt:lpstr>Field Data</vt:lpstr>
      <vt:lpstr>Based on the data:</vt:lpstr>
      <vt:lpstr>Answers:</vt:lpstr>
      <vt:lpstr>What if your data looked like this?</vt:lpstr>
      <vt:lpstr>What if your data were more complicated?</vt:lpstr>
      <vt:lpstr>Edward Hugh Simpson’s Idea</vt:lpstr>
      <vt:lpstr>Probability is a way of expressing likelihood that an event will occur For example:  If I toss a coin how what is the probability of the coin landing on heads?</vt:lpstr>
      <vt:lpstr>Simpson’s Index of Biodiversity</vt:lpstr>
      <vt:lpstr>Simpson’s Index of Biodiversity</vt:lpstr>
      <vt:lpstr>Sigma What?</vt:lpstr>
      <vt:lpstr>Sigma What?</vt:lpstr>
      <vt:lpstr> </vt:lpstr>
      <vt:lpstr>Slide 25</vt:lpstr>
      <vt:lpstr>ON YOUR OWN: Can you calculate Simpson’s Index for Plot 2?</vt:lpstr>
      <vt:lpstr>Looking for More?</vt:lpstr>
      <vt:lpstr>For The Biodiversity Module &amp; More: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Gross</dc:creator>
  <cp:lastModifiedBy>User</cp:lastModifiedBy>
  <cp:revision>449</cp:revision>
  <cp:lastPrinted>1601-01-01T00:00:00Z</cp:lastPrinted>
  <dcterms:created xsi:type="dcterms:W3CDTF">2010-06-26T20:48:20Z</dcterms:created>
  <dcterms:modified xsi:type="dcterms:W3CDTF">2011-07-21T19:42:31Z</dcterms:modified>
</cp:coreProperties>
</file>