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7" r:id="rId2"/>
    <p:sldId id="369" r:id="rId3"/>
    <p:sldId id="368" r:id="rId4"/>
    <p:sldId id="385" r:id="rId5"/>
    <p:sldId id="384" r:id="rId6"/>
    <p:sldId id="383" r:id="rId7"/>
    <p:sldId id="352" r:id="rId8"/>
    <p:sldId id="353" r:id="rId9"/>
    <p:sldId id="354" r:id="rId10"/>
    <p:sldId id="356" r:id="rId11"/>
    <p:sldId id="357" r:id="rId12"/>
    <p:sldId id="358" r:id="rId13"/>
    <p:sldId id="359" r:id="rId14"/>
    <p:sldId id="360" r:id="rId15"/>
    <p:sldId id="361" r:id="rId16"/>
    <p:sldId id="370" r:id="rId17"/>
    <p:sldId id="362" r:id="rId18"/>
    <p:sldId id="363" r:id="rId19"/>
    <p:sldId id="364" r:id="rId20"/>
    <p:sldId id="365" r:id="rId21"/>
    <p:sldId id="366" r:id="rId22"/>
    <p:sldId id="367" r:id="rId23"/>
    <p:sldId id="355" r:id="rId24"/>
    <p:sldId id="379" r:id="rId25"/>
    <p:sldId id="372" r:id="rId26"/>
    <p:sldId id="371" r:id="rId27"/>
    <p:sldId id="378" r:id="rId28"/>
    <p:sldId id="381" r:id="rId29"/>
    <p:sldId id="382" r:id="rId30"/>
    <p:sldId id="373" r:id="rId31"/>
    <p:sldId id="375" r:id="rId32"/>
    <p:sldId id="376" r:id="rId33"/>
    <p:sldId id="380" r:id="rId34"/>
    <p:sldId id="377" r:id="rId35"/>
    <p:sldId id="374" r:id="rId36"/>
    <p:sldId id="338" r:id="rId37"/>
    <p:sldId id="303" r:id="rId38"/>
  </p:sldIdLst>
  <p:sldSz cx="9144000" cy="6858000" type="screen4x3"/>
  <p:notesSz cx="69548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855B"/>
    <a:srgbClr val="619D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9" autoAdjust="0"/>
    <p:restoredTop sz="94240" autoAdjust="0"/>
  </p:normalViewPr>
  <p:slideViewPr>
    <p:cSldViewPr>
      <p:cViewPr varScale="1">
        <p:scale>
          <a:sx n="109" d="100"/>
          <a:sy n="109" d="100"/>
        </p:scale>
        <p:origin x="-177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78C26165-ABFF-44BD-B352-2D72CBF56A1E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C6CE9E32-93DB-4C73-BC69-E73FCB57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54838" cy="9240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41763" y="0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3738"/>
            <a:ext cx="4616450" cy="3462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389438"/>
            <a:ext cx="5099050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78875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0" algn="l"/>
                <a:tab pos="923925" algn="l"/>
                <a:tab pos="1849438" algn="l"/>
                <a:tab pos="2774950" algn="l"/>
                <a:tab pos="3700463" algn="l"/>
                <a:tab pos="4625975" algn="l"/>
                <a:tab pos="5551488" algn="l"/>
                <a:tab pos="6477000" algn="l"/>
                <a:tab pos="7402513" algn="l"/>
                <a:tab pos="8328025" algn="l"/>
                <a:tab pos="9253538" algn="l"/>
                <a:tab pos="10179050" algn="l"/>
              </a:tabLst>
              <a:defRPr sz="12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DFC33FDF-DD65-4198-9D53-1397B71E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ＭＳ Ｐゴシック" pitchFamily="-112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80790F-DFEE-4BB3-9E46-DADBD59511F8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78F84DF8-BC13-402F-85D5-C021C09640D1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1B90B177-2C3C-45E0-BB22-2428C3D514B0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158875" y="693738"/>
            <a:ext cx="4637088" cy="3463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6" name="Text Box 4"/>
          <p:cNvSpPr>
            <a:spLocks noGrp="1" noChangeArrowheads="1"/>
          </p:cNvSpPr>
          <p:nvPr>
            <p:ph type="body"/>
          </p:nvPr>
        </p:nvSpPr>
        <p:spPr>
          <a:xfrm>
            <a:off x="927100" y="4389438"/>
            <a:ext cx="5091113" cy="415448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7DCF2-1131-4E3E-A509-218FBD85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6CD1-DE1D-4F15-98F0-77F51C37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F0E7-D131-48A4-A54A-8DA7B6CC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E8D0-C610-4A06-A1AB-A1FFD9EA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555B-8C99-4401-AE7D-5FBD3B3F1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2F0B-4BC7-46B0-90B3-0ED02DBF2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83F1-C37F-45D3-A753-AEFEEAED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1BEA-F65B-4E07-BDC0-9DEE00E9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3EF1-E939-464C-8843-5F292C41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D216-9E5D-4F03-AF7C-96235AC3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A4B-CB2C-41B1-A76C-9279697DD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77BA-D8EA-4069-8FA0-EFF01CAFA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defRPr sz="14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BE950018-0DC3-464B-95BA-EE5CFB8E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48400"/>
            <a:ext cx="18732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nimbio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13563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chemeClr val="accent4"/>
                </a:solidFill>
                <a:latin typeface="Comic Sans MS" pitchFamily="66" charset="0"/>
              </a:rPr>
              <a:t>Biology Meets Math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6388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715000"/>
            <a:ext cx="1314450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43400" y="5943600"/>
            <a:ext cx="233203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US Department of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Homeland Security</a:t>
            </a:r>
          </a:p>
        </p:txBody>
      </p:sp>
      <p:cxnSp>
        <p:nvCxnSpPr>
          <p:cNvPr id="2057" name="Straight Connector 10"/>
          <p:cNvCxnSpPr>
            <a:cxnSpLocks noChangeShapeType="1"/>
          </p:cNvCxnSpPr>
          <p:nvPr/>
        </p:nvCxnSpPr>
        <p:spPr bwMode="auto">
          <a:xfrm>
            <a:off x="152400" y="19050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1"/>
          <p:cNvCxnSpPr>
            <a:cxnSpLocks noChangeShapeType="1"/>
          </p:cNvCxnSpPr>
          <p:nvPr/>
        </p:nvCxnSpPr>
        <p:spPr bwMode="auto">
          <a:xfrm>
            <a:off x="228600" y="56388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9" name="Picture 18" descr="pine_tree.jp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2438400" y="2743200"/>
            <a:ext cx="3810000" cy="2857500"/>
          </a:xfrm>
          <a:prstGeom prst="rect">
            <a:avLst/>
          </a:prstGeom>
        </p:spPr>
      </p:pic>
      <p:pic>
        <p:nvPicPr>
          <p:cNvPr id="20" name="Picture 19" descr="pine_tree.jp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rcRect l="3927" t="2884" r="21458" b="7920"/>
          <a:stretch>
            <a:fillRect/>
          </a:stretch>
        </p:blipFill>
        <p:spPr>
          <a:xfrm>
            <a:off x="6019800" y="2819400"/>
            <a:ext cx="2895600" cy="2781300"/>
          </a:xfrm>
          <a:prstGeom prst="rect">
            <a:avLst/>
          </a:prstGeom>
        </p:spPr>
      </p:pic>
      <p:pic>
        <p:nvPicPr>
          <p:cNvPr id="22" name="Picture 21" descr="pine_tree.jp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rcRect l="33380" t="2884" r="5750" b="7920"/>
          <a:stretch>
            <a:fillRect/>
          </a:stretch>
        </p:blipFill>
        <p:spPr>
          <a:xfrm>
            <a:off x="228600" y="2819400"/>
            <a:ext cx="2362200" cy="27813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419600"/>
            <a:ext cx="118753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600200" y="3581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Stencil" pitchFamily="82" charset="0"/>
              </a:rPr>
              <a:t>Measuring a Forest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Stencil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Timber and pulp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Timber and pulp</a:t>
            </a:r>
          </a:p>
          <a:p>
            <a:r>
              <a:rPr lang="en-US" dirty="0" smtClean="0"/>
              <a:t>Recreation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2425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Timber and pulp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Recreation</a:t>
            </a:r>
          </a:p>
          <a:p>
            <a:r>
              <a:rPr lang="en-US" dirty="0" smtClean="0"/>
              <a:t>Fire Management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3349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Timber and pulp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Recreation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Fire Management</a:t>
            </a:r>
          </a:p>
          <a:p>
            <a:r>
              <a:rPr lang="en-US" dirty="0" smtClean="0"/>
              <a:t>Ecological Reasons</a:t>
            </a:r>
          </a:p>
          <a:p>
            <a:pPr lvl="1"/>
            <a:r>
              <a:rPr lang="en-US" dirty="0" smtClean="0"/>
              <a:t>Wildlife habitat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 descr="http://farm5.static.flickr.com/4025/4647271861_abfda4717f.jpg"/>
          <p:cNvPicPr>
            <a:picLocks noChangeAspect="1" noChangeArrowheads="1"/>
          </p:cNvPicPr>
          <p:nvPr/>
        </p:nvPicPr>
        <p:blipFill>
          <a:blip r:embed="rId3" cstate="print"/>
          <a:srcRect l="7407" t="617"/>
          <a:stretch>
            <a:fillRect/>
          </a:stretch>
        </p:blipFill>
        <p:spPr bwMode="auto">
          <a:xfrm>
            <a:off x="4876800" y="2209800"/>
            <a:ext cx="3810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Timber and pulp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Recreation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Fire Management</a:t>
            </a:r>
          </a:p>
          <a:p>
            <a:r>
              <a:rPr lang="en-US" dirty="0" smtClean="0"/>
              <a:t>Ecological Reasons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Wildlife habitat</a:t>
            </a:r>
          </a:p>
          <a:p>
            <a:pPr lvl="1"/>
            <a:r>
              <a:rPr lang="en-US" dirty="0" smtClean="0"/>
              <a:t>Air quality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1211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Timber and pulp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Recreation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Fire Management</a:t>
            </a:r>
          </a:p>
          <a:p>
            <a:r>
              <a:rPr lang="en-US" dirty="0" smtClean="0"/>
              <a:t>Ecological Reasons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Wildlife habitat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Air quality</a:t>
            </a:r>
          </a:p>
          <a:p>
            <a:pPr lvl="1"/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http://media.web.britannica.com/eb-media/60/104260-004-139F9FC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27101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33513"/>
          </a:xfrm>
        </p:spPr>
        <p:txBody>
          <a:bodyPr/>
          <a:lstStyle/>
          <a:p>
            <a:r>
              <a:rPr lang="en-US" sz="4000" dirty="0" smtClean="0"/>
              <a:t>The Many Names of Forest Scientists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dirty="0" smtClean="0"/>
              <a:t>A forest scientist can have many different titles</a:t>
            </a:r>
          </a:p>
          <a:p>
            <a:r>
              <a:rPr lang="en-US" sz="2400" dirty="0" smtClean="0"/>
              <a:t>One is a </a:t>
            </a:r>
            <a:r>
              <a:rPr lang="en-US" sz="2400" b="1" dirty="0" smtClean="0">
                <a:solidFill>
                  <a:srgbClr val="619D79"/>
                </a:solidFill>
              </a:rPr>
              <a:t>dendro</a:t>
            </a:r>
            <a:r>
              <a:rPr lang="en-US" sz="2400" dirty="0" smtClean="0"/>
              <a:t>logist, a person who studies trees and other woody plants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Dendro</a:t>
            </a:r>
            <a:r>
              <a:rPr lang="en-US" sz="2400" dirty="0" smtClean="0"/>
              <a:t> = (Greek: Tree or Tree-like)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http://www.virtualherbarium.org/jamaica2006/photos/large/dowangrant.jpg"/>
          <p:cNvPicPr>
            <a:picLocks noChangeAspect="1" noChangeArrowheads="1"/>
          </p:cNvPicPr>
          <p:nvPr/>
        </p:nvPicPr>
        <p:blipFill>
          <a:blip r:embed="rId2" cstate="print"/>
          <a:srcRect r="28022"/>
          <a:stretch>
            <a:fillRect/>
          </a:stretch>
        </p:blipFill>
        <p:spPr bwMode="auto">
          <a:xfrm>
            <a:off x="762000" y="3171266"/>
            <a:ext cx="2438400" cy="225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Dowan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 Grant, Senior Forester and Dendrologist, Jamaican Forestry Department</a:t>
            </a:r>
          </a:p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http://www.virtualherbarium.org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Border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014096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72200" y="5410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Jennifer  Franklin, Tree Physiologist, University of Tennessee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Emily Moran phot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1676400" cy="2194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81400" y="60198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Emily Moran, Forest Ecologist, National Institute for Mathematical and Biological Synthesis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0805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a Tree</a:t>
            </a:r>
            <a:endParaRPr lang="en-US" dirty="0"/>
          </a:p>
        </p:txBody>
      </p:sp>
      <p:pic>
        <p:nvPicPr>
          <p:cNvPr id="1026" name="Picture 2" descr="Tree Clipart - Oak 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67000"/>
            <a:ext cx="4191000" cy="3619825"/>
          </a:xfrm>
          <a:prstGeom prst="rect">
            <a:avLst/>
          </a:prstGeom>
          <a:noFill/>
        </p:spPr>
      </p:pic>
      <p:pic>
        <p:nvPicPr>
          <p:cNvPr id="1028" name="Picture 4" descr="Tree Clipart - Silver Birch T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38400"/>
            <a:ext cx="1938222" cy="3436445"/>
          </a:xfrm>
          <a:prstGeom prst="rect">
            <a:avLst/>
          </a:prstGeom>
          <a:noFill/>
        </p:spPr>
      </p:pic>
      <p:pic>
        <p:nvPicPr>
          <p:cNvPr id="1030" name="Picture 6" descr="Tree Clipart - Elm Tr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57" y="1219200"/>
            <a:ext cx="3008343" cy="453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752600"/>
            <a:ext cx="573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We can see that trees come in all shapes and sizes …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43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Oak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562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Birch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410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Elm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096000"/>
            <a:ext cx="5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… so how can we measure how they’re different?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08050"/>
          </a:xfrm>
        </p:spPr>
        <p:txBody>
          <a:bodyPr>
            <a:normAutofit/>
          </a:bodyPr>
          <a:lstStyle/>
          <a:p>
            <a:r>
              <a:rPr lang="en-US" dirty="0" smtClean="0"/>
              <a:t>Parts of the Tree</a:t>
            </a:r>
            <a:endParaRPr lang="en-US" dirty="0"/>
          </a:p>
        </p:txBody>
      </p:sp>
      <p:pic>
        <p:nvPicPr>
          <p:cNvPr id="1026" name="Picture 2" descr="Tree Clipart - Oak 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67000"/>
            <a:ext cx="4191000" cy="3619825"/>
          </a:xfrm>
          <a:prstGeom prst="rect">
            <a:avLst/>
          </a:prstGeom>
          <a:noFill/>
        </p:spPr>
      </p:pic>
      <p:pic>
        <p:nvPicPr>
          <p:cNvPr id="1028" name="Picture 4" descr="Tree Clipart - Silver Birch T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0999" y="2362200"/>
            <a:ext cx="1934023" cy="3429000"/>
          </a:xfrm>
          <a:prstGeom prst="rect">
            <a:avLst/>
          </a:prstGeom>
          <a:noFill/>
        </p:spPr>
      </p:pic>
      <p:pic>
        <p:nvPicPr>
          <p:cNvPr id="1030" name="Picture 6" descr="Tree Clipart - Elm Tr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57" y="1219200"/>
            <a:ext cx="3008343" cy="453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752600"/>
            <a:ext cx="4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Pretend it’s a cylinder with an ellipsoid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943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Oak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334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Birch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410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Elm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5943600"/>
            <a:ext cx="364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We’ll call the ellipsoid the “</a:t>
            </a:r>
            <a:r>
              <a:rPr lang="en-US" sz="1800" b="1" u="sng" dirty="0" smtClean="0">
                <a:solidFill>
                  <a:schemeClr val="accent2"/>
                </a:solidFill>
              </a:rPr>
              <a:t>crown</a:t>
            </a:r>
            <a:r>
              <a:rPr lang="en-US" sz="18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And the cylinder the “trunk”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0" y="2743200"/>
            <a:ext cx="4038600" cy="2819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2362200"/>
            <a:ext cx="1828800" cy="2209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96000" y="1295400"/>
            <a:ext cx="3048000" cy="3657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4191000"/>
            <a:ext cx="228600" cy="1981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4572000"/>
            <a:ext cx="152400" cy="1143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39000" y="3733800"/>
            <a:ext cx="228600" cy="190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measure something so big?</a:t>
            </a:r>
            <a:endParaRPr lang="en-US" sz="3600" dirty="0"/>
          </a:p>
        </p:txBody>
      </p:sp>
      <p:pic>
        <p:nvPicPr>
          <p:cNvPr id="20482" name="Picture 2" descr="Measuring Tree Heig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752600"/>
            <a:ext cx="4648200" cy="430290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7724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Goals</a:t>
            </a:r>
          </a:p>
          <a:p>
            <a:r>
              <a:rPr lang="en-US" sz="2800" dirty="0" smtClean="0"/>
              <a:t>Be able to describe the </a:t>
            </a:r>
            <a:r>
              <a:rPr lang="en-US" sz="2800" dirty="0" smtClean="0">
                <a:solidFill>
                  <a:schemeClr val="accent6"/>
                </a:solidFill>
              </a:rPr>
              <a:t>area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6"/>
                </a:solidFill>
              </a:rPr>
              <a:t>distribution</a:t>
            </a:r>
            <a:r>
              <a:rPr lang="en-US" sz="2800" dirty="0" smtClean="0"/>
              <a:t> of forests in the United States</a:t>
            </a:r>
          </a:p>
          <a:p>
            <a:r>
              <a:rPr lang="en-US" sz="2800" dirty="0" smtClean="0"/>
              <a:t>Understand why it is important to </a:t>
            </a:r>
            <a:r>
              <a:rPr lang="en-US" sz="2800" dirty="0" smtClean="0">
                <a:solidFill>
                  <a:schemeClr val="accent6"/>
                </a:solidFill>
              </a:rPr>
              <a:t>measure and monitor </a:t>
            </a:r>
            <a:r>
              <a:rPr lang="en-US" sz="2800" dirty="0" smtClean="0"/>
              <a:t>forests</a:t>
            </a:r>
          </a:p>
          <a:p>
            <a:r>
              <a:rPr lang="en-US" sz="2800" dirty="0" smtClean="0"/>
              <a:t>Define terms: </a:t>
            </a:r>
            <a:r>
              <a:rPr lang="en-US" sz="2800" u="sng" dirty="0" smtClean="0">
                <a:solidFill>
                  <a:schemeClr val="accent6"/>
                </a:solidFill>
              </a:rPr>
              <a:t>biomass</a:t>
            </a:r>
            <a:r>
              <a:rPr lang="en-US" sz="2800" dirty="0" smtClean="0"/>
              <a:t>, </a:t>
            </a:r>
            <a:r>
              <a:rPr lang="en-US" sz="2800" u="sng" dirty="0" smtClean="0">
                <a:solidFill>
                  <a:schemeClr val="accent6"/>
                </a:solidFill>
              </a:rPr>
              <a:t>crown</a:t>
            </a:r>
            <a:r>
              <a:rPr lang="en-US" sz="2800" dirty="0" smtClean="0"/>
              <a:t>, </a:t>
            </a:r>
            <a:r>
              <a:rPr lang="en-US" sz="2800" u="sng" dirty="0" smtClean="0">
                <a:solidFill>
                  <a:schemeClr val="accent2"/>
                </a:solidFill>
              </a:rPr>
              <a:t>dendrologist</a:t>
            </a:r>
            <a:r>
              <a:rPr lang="en-US" sz="2800" dirty="0" smtClean="0"/>
              <a:t>, </a:t>
            </a:r>
            <a:r>
              <a:rPr lang="en-US" sz="2800" u="sng" dirty="0" smtClean="0">
                <a:solidFill>
                  <a:schemeClr val="accent6"/>
                </a:solidFill>
              </a:rPr>
              <a:t>DBH</a:t>
            </a:r>
          </a:p>
          <a:p>
            <a:r>
              <a:rPr lang="en-US" sz="2800" dirty="0" smtClean="0"/>
              <a:t>Find out what </a:t>
            </a:r>
            <a:r>
              <a:rPr lang="el-GR" sz="2800" b="1" dirty="0" smtClean="0">
                <a:solidFill>
                  <a:schemeClr val="accent2"/>
                </a:solidFill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</a:rPr>
              <a:t> (pi) </a:t>
            </a:r>
            <a:r>
              <a:rPr lang="en-US" sz="2800" dirty="0" smtClean="0"/>
              <a:t>has to do with measuring a tree</a:t>
            </a:r>
          </a:p>
          <a:p>
            <a:r>
              <a:rPr lang="en-US" sz="2800" dirty="0" smtClean="0"/>
              <a:t>Define and calculate </a:t>
            </a:r>
            <a:r>
              <a:rPr lang="en-US" sz="2800" u="sng" dirty="0" smtClean="0">
                <a:solidFill>
                  <a:schemeClr val="accent2"/>
                </a:solidFill>
              </a:rPr>
              <a:t>stand density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Height Measurements Dendrologists Make</a:t>
            </a:r>
            <a:endParaRPr lang="en-US" sz="2800" dirty="0"/>
          </a:p>
        </p:txBody>
      </p:sp>
      <p:pic>
        <p:nvPicPr>
          <p:cNvPr id="4" name="Picture 2" descr="Tree Clipart - Oak 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447800"/>
            <a:ext cx="5734538" cy="4953000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7696200" y="1447800"/>
            <a:ext cx="152400" cy="5029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3733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Height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3810000" y="5486400"/>
            <a:ext cx="45719" cy="762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56388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Height to Crown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600200" y="1447800"/>
            <a:ext cx="381000" cy="4038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276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Crown Height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1"/>
            <a:ext cx="8839200" cy="984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Width Measurements Dendrologists Make</a:t>
            </a:r>
            <a:endParaRPr lang="en-US" sz="2800" dirty="0"/>
          </a:p>
        </p:txBody>
      </p:sp>
      <p:pic>
        <p:nvPicPr>
          <p:cNvPr id="4" name="Picture 2" descr="Tree Clipart - Oak 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209800"/>
            <a:ext cx="4876800" cy="4212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3800" y="14478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Width of Crown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4305300" y="-266700"/>
            <a:ext cx="457200" cy="4800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4229100" y="5829300"/>
            <a:ext cx="228600" cy="304800"/>
          </a:xfrm>
          <a:prstGeom prst="rightBrac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5867400"/>
            <a:ext cx="332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Thickness of Trunk, aka “DBH”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755649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u="sng" dirty="0" smtClean="0">
                <a:solidFill>
                  <a:schemeClr val="accent2"/>
                </a:solidFill>
              </a:rPr>
              <a:t>DBH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447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iameter at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reast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H</a:t>
            </a:r>
            <a:r>
              <a:rPr lang="en-US" sz="4000" dirty="0" smtClean="0">
                <a:solidFill>
                  <a:schemeClr val="tx1"/>
                </a:solidFill>
              </a:rPr>
              <a:t>eight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7412" name="Picture 4" descr="http://www.duke.edu/~jspippen/work/gach-dband050208-2088fac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343400" cy="3257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4876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Diameter of the tree  4.5 feet above forest floor on the uphill side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Avoids the swell at the base of the trunk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can you use circumference to find diameter?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44196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can you use circumference to find diameter?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44196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2895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tx1"/>
                </a:solidFill>
              </a:rPr>
              <a:t>C = </a:t>
            </a:r>
            <a:r>
              <a:rPr lang="el-GR" sz="4800" i="1" dirty="0" smtClean="0">
                <a:solidFill>
                  <a:schemeClr val="tx1"/>
                </a:solidFill>
              </a:rPr>
              <a:t>π</a:t>
            </a:r>
            <a:r>
              <a:rPr lang="en-US" sz="4800" i="1" dirty="0" smtClean="0">
                <a:solidFill>
                  <a:schemeClr val="tx1"/>
                </a:solidFill>
              </a:rPr>
              <a:t>D</a:t>
            </a:r>
            <a:endParaRPr lang="en-US" sz="48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114800"/>
            <a:ext cx="2199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chemeClr val="tx1"/>
                </a:solidFill>
              </a:rPr>
              <a:t>C/</a:t>
            </a:r>
            <a:r>
              <a:rPr lang="el-GR" sz="4800" i="1" dirty="0" smtClean="0">
                <a:solidFill>
                  <a:schemeClr val="tx1"/>
                </a:solidFill>
              </a:rPr>
              <a:t>π</a:t>
            </a:r>
            <a:r>
              <a:rPr lang="en-US" sz="4800" i="1" dirty="0" smtClean="0">
                <a:solidFill>
                  <a:schemeClr val="tx1"/>
                </a:solidFill>
              </a:rPr>
              <a:t>= D</a:t>
            </a:r>
            <a:endParaRPr lang="en-US" sz="48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257800"/>
            <a:ext cx="211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Let’s Practice!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5105399" cy="755649"/>
          </a:xfrm>
        </p:spPr>
        <p:txBody>
          <a:bodyPr/>
          <a:lstStyle/>
          <a:p>
            <a:r>
              <a:rPr lang="en-US" dirty="0" smtClean="0"/>
              <a:t>Practice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276600" cy="1905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Practice using </a:t>
            </a:r>
            <a:r>
              <a:rPr lang="en-US" sz="2400" i="1" dirty="0" smtClean="0"/>
              <a:t>C = </a:t>
            </a:r>
            <a:r>
              <a:rPr lang="en-US" sz="2400" i="1" dirty="0" err="1" smtClean="0"/>
              <a:t>πD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C</a:t>
            </a:r>
            <a:r>
              <a:rPr lang="en-US" sz="2400" dirty="0" smtClean="0"/>
              <a:t> = circumference</a:t>
            </a:r>
          </a:p>
          <a:p>
            <a:pPr>
              <a:buNone/>
            </a:pPr>
            <a:r>
              <a:rPr lang="en-US" sz="2400" i="1" dirty="0" smtClean="0"/>
              <a:t>D</a:t>
            </a:r>
            <a:r>
              <a:rPr lang="en-US" sz="2400" dirty="0" smtClean="0"/>
              <a:t> = diameter</a:t>
            </a:r>
          </a:p>
          <a:p>
            <a:pPr>
              <a:buNone/>
            </a:pPr>
            <a:r>
              <a:rPr lang="en-US" sz="2400" i="1" dirty="0" smtClean="0"/>
              <a:t>π </a:t>
            </a:r>
            <a:r>
              <a:rPr lang="en-US" sz="2400" dirty="0" smtClean="0"/>
              <a:t>≈ 3.14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399" cy="4799013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2000" dirty="0" smtClean="0"/>
              <a:t>D = 2, C = ? </a:t>
            </a:r>
            <a:endParaRPr lang="en-US" sz="2000" b="1" dirty="0" smtClean="0">
              <a:solidFill>
                <a:srgbClr val="00B050"/>
              </a:solidFill>
              <a:latin typeface="Symbol" pitchFamily="18" charset="2"/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D = 6, C = ?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D=1, C = ?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C = 3.14, D = ?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Radius (R) = 3, D = ?</a:t>
            </a:r>
          </a:p>
          <a:p>
            <a:pPr marL="457200" lvl="0" indent="-457200"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r>
              <a:rPr lang="en-US" sz="2000" dirty="0" smtClean="0"/>
              <a:t>For every 1 inch increase in diameter, the circumference increases ____ inches.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25908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"/>
            <a:ext cx="1752600" cy="9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755649"/>
          </a:xfrm>
        </p:spPr>
        <p:txBody>
          <a:bodyPr/>
          <a:lstStyle/>
          <a:p>
            <a:r>
              <a:rPr lang="en-US" dirty="0" smtClean="0"/>
              <a:t>Was it easy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b="1" i="1" dirty="0" smtClean="0">
                <a:solidFill>
                  <a:schemeClr val="tx1"/>
                </a:solidFill>
              </a:rPr>
              <a:t>π?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143001"/>
            <a:ext cx="3276600" cy="1905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Practice using </a:t>
            </a:r>
            <a:r>
              <a:rPr lang="en-US" sz="2400" i="1" dirty="0" smtClean="0"/>
              <a:t>C = </a:t>
            </a:r>
            <a:r>
              <a:rPr lang="en-US" sz="2400" i="1" dirty="0" err="1" smtClean="0"/>
              <a:t>πD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C</a:t>
            </a:r>
            <a:r>
              <a:rPr lang="en-US" sz="2400" dirty="0" smtClean="0"/>
              <a:t> = circumference</a:t>
            </a:r>
          </a:p>
          <a:p>
            <a:pPr>
              <a:buNone/>
            </a:pPr>
            <a:r>
              <a:rPr lang="en-US" sz="2400" i="1" dirty="0" smtClean="0"/>
              <a:t>D</a:t>
            </a:r>
            <a:r>
              <a:rPr lang="en-US" sz="2400" dirty="0" smtClean="0"/>
              <a:t> = diameter</a:t>
            </a:r>
          </a:p>
          <a:p>
            <a:pPr>
              <a:buNone/>
            </a:pPr>
            <a:r>
              <a:rPr lang="en-US" sz="2400" i="1" dirty="0" smtClean="0"/>
              <a:t>π </a:t>
            </a:r>
            <a:r>
              <a:rPr lang="en-US" sz="2400" dirty="0" smtClean="0"/>
              <a:t>≈ 3.14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399" cy="4799013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2000" dirty="0" smtClean="0"/>
              <a:t>D = 2, C = ? </a:t>
            </a:r>
            <a:r>
              <a:rPr lang="en-US" sz="2000" b="1" i="1" dirty="0" smtClean="0">
                <a:solidFill>
                  <a:srgbClr val="00B050"/>
                </a:solidFill>
              </a:rPr>
              <a:t>π * 2 </a:t>
            </a:r>
            <a:r>
              <a:rPr lang="en-US" sz="2000" b="1" dirty="0" smtClean="0">
                <a:solidFill>
                  <a:srgbClr val="00B050"/>
                </a:solidFill>
              </a:rPr>
              <a:t>≈ 6.28</a:t>
            </a:r>
            <a:endParaRPr lang="en-US" sz="2000" b="1" dirty="0" smtClean="0">
              <a:solidFill>
                <a:srgbClr val="00B050"/>
              </a:solidFill>
              <a:latin typeface="Symbol" pitchFamily="18" charset="2"/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D = 6, C = ? </a:t>
            </a:r>
            <a:r>
              <a:rPr lang="en-US" sz="2000" b="1" i="1" dirty="0" smtClean="0">
                <a:solidFill>
                  <a:srgbClr val="00B050"/>
                </a:solidFill>
              </a:rPr>
              <a:t>π * 6 </a:t>
            </a:r>
            <a:r>
              <a:rPr lang="en-US" sz="2000" b="1" dirty="0" smtClean="0">
                <a:solidFill>
                  <a:srgbClr val="00B050"/>
                </a:solidFill>
              </a:rPr>
              <a:t>≈ 18.84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D=1, C = ? </a:t>
            </a:r>
            <a:r>
              <a:rPr lang="en-US" sz="2000" b="1" i="1" dirty="0" smtClean="0">
                <a:solidFill>
                  <a:srgbClr val="00B050"/>
                </a:solidFill>
              </a:rPr>
              <a:t>π * 1 </a:t>
            </a:r>
            <a:r>
              <a:rPr lang="en-US" sz="2000" b="1" dirty="0" smtClean="0">
                <a:solidFill>
                  <a:srgbClr val="00B050"/>
                </a:solidFill>
              </a:rPr>
              <a:t>≈ 3.14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C = 3.14, D = ? </a:t>
            </a:r>
            <a:r>
              <a:rPr lang="en-US" sz="2000" b="1" dirty="0" smtClean="0">
                <a:solidFill>
                  <a:srgbClr val="00B050"/>
                </a:solidFill>
              </a:rPr>
              <a:t>3.14 / </a:t>
            </a:r>
            <a:r>
              <a:rPr lang="en-US" sz="2000" b="1" i="1" dirty="0" smtClean="0">
                <a:solidFill>
                  <a:srgbClr val="00B050"/>
                </a:solidFill>
              </a:rPr>
              <a:t>π  </a:t>
            </a:r>
            <a:r>
              <a:rPr lang="en-US" sz="2000" b="1" dirty="0" smtClean="0">
                <a:solidFill>
                  <a:srgbClr val="00B050"/>
                </a:solidFill>
              </a:rPr>
              <a:t>= 1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000" dirty="0" smtClean="0"/>
              <a:t>Radius (R) = 3, D = ?</a:t>
            </a:r>
          </a:p>
          <a:p>
            <a:pPr marL="457200" lvl="0" indent="-457200">
              <a:buNone/>
            </a:pPr>
            <a:r>
              <a:rPr lang="en-US" sz="2000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D=2R, so … 2 * 3 = 6</a:t>
            </a:r>
          </a:p>
          <a:p>
            <a:pPr marL="457200" lvl="0" indent="-457200">
              <a:buNone/>
            </a:pPr>
            <a:r>
              <a:rPr lang="en-US" sz="2000" dirty="0" smtClean="0"/>
              <a:t>6.    For every 1 inch increase in diameter, the circumference increases </a:t>
            </a:r>
            <a:r>
              <a:rPr lang="en-US" sz="2000" b="1" u="sng" dirty="0" smtClean="0">
                <a:solidFill>
                  <a:srgbClr val="00B050"/>
                </a:solidFill>
              </a:rPr>
              <a:t>~3.14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inches.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25908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&amp;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You are a forester collecting tree DBH data</a:t>
            </a:r>
          </a:p>
          <a:p>
            <a:r>
              <a:rPr lang="en-US" sz="2000" dirty="0" smtClean="0"/>
              <a:t>You’d rather not bring a calculator into the field with you</a:t>
            </a:r>
          </a:p>
          <a:p>
            <a:r>
              <a:rPr lang="en-US" sz="2000" dirty="0" smtClean="0"/>
              <a:t>Can you invent something that, if you use it to measure the circumference, it automatically gives you the diameter?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3810000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06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7949" b="9909"/>
          <a:stretch>
            <a:fillRect/>
          </a:stretch>
        </p:blipFill>
        <p:spPr>
          <a:xfrm>
            <a:off x="1524000" y="3581400"/>
            <a:ext cx="3733800" cy="23002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DBH Tape</a:t>
            </a:r>
            <a:endParaRPr lang="en-US" dirty="0"/>
          </a:p>
        </p:txBody>
      </p:sp>
      <p:pic>
        <p:nvPicPr>
          <p:cNvPr id="6" name="Content Placeholder 5" descr="IMG_066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23350" b="17959"/>
          <a:stretch>
            <a:fillRect/>
          </a:stretch>
        </p:blipFill>
        <p:spPr>
          <a:xfrm>
            <a:off x="457200" y="1905000"/>
            <a:ext cx="3808413" cy="16764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19600" y="2057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Mark off every pi (3.14) inches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is 0.14 of an inch?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Somewhere in between 1/8” and 3/16”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Test it out!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DBH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the diameter of your tree cookie using a ruler?</a:t>
            </a:r>
          </a:p>
          <a:p>
            <a:r>
              <a:rPr lang="en-US" dirty="0" smtClean="0"/>
              <a:t>What is the diameter of your tree cookie using your DBH tape?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is the diameter of your head?</a:t>
            </a:r>
          </a:p>
          <a:p>
            <a:r>
              <a:rPr lang="en-US" dirty="0" smtClean="0"/>
              <a:t>What is the diameter of your leg?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Forests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2010, there were 304,022,000 ha of forest in the United States</a:t>
            </a:r>
          </a:p>
          <a:p>
            <a:r>
              <a:rPr lang="en-US" dirty="0" smtClean="0"/>
              <a:t>The United States is 982,667,500 ha</a:t>
            </a:r>
          </a:p>
          <a:p>
            <a:r>
              <a:rPr lang="en-US" dirty="0" smtClean="0"/>
              <a:t>What percent of the United States’ area is forested?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pine_tre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3505200" y="4953000"/>
            <a:ext cx="1617945" cy="1213459"/>
          </a:xfrm>
          <a:prstGeom prst="rect">
            <a:avLst/>
          </a:prstGeom>
        </p:spPr>
      </p:pic>
      <p:pic>
        <p:nvPicPr>
          <p:cNvPr id="8" name="Picture 7" descr="pine_tre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1981200" y="4953000"/>
            <a:ext cx="1617945" cy="1213459"/>
          </a:xfrm>
          <a:prstGeom prst="rect">
            <a:avLst/>
          </a:prstGeom>
        </p:spPr>
      </p:pic>
      <p:pic>
        <p:nvPicPr>
          <p:cNvPr id="9" name="Picture 8" descr="pine_tre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5029200" y="4953000"/>
            <a:ext cx="1617945" cy="12134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Forest is Many Trees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0327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Chequamegon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National Forest, WI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343400" y="1219200"/>
            <a:ext cx="4041775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Mendocino Pygmy Forest, 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Content Placeholder 12" descr="4647376689_bface823ce_b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9594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4645093660_6887f8d463_b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773978" cy="28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502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describe the difference with numbers?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 rot="20337235">
            <a:off x="1098101" y="2490913"/>
            <a:ext cx="121552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337235">
            <a:off x="4907785" y="2416419"/>
            <a:ext cx="122501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B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831850"/>
          </a:xfrm>
        </p:spPr>
        <p:txBody>
          <a:bodyPr/>
          <a:lstStyle/>
          <a:p>
            <a:r>
              <a:rPr lang="en-US" dirty="0" smtClean="0"/>
              <a:t>Stand Density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0" y="3200400"/>
            <a:ext cx="4113213" cy="25130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dirty="0" smtClean="0"/>
              <a:t>Count the number of trees (10)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Find the area (L*W) of the stand (15 ft * 25 ft = 375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Divide the numerator by the denominator (10/375 = 0.03 trees/ft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90600" y="1676400"/>
            <a:ext cx="3429000" cy="4038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43000" y="21336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8862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95600" y="2286000"/>
            <a:ext cx="685800" cy="609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600" y="4800600"/>
            <a:ext cx="685800" cy="609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48000" y="45720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05000" y="39624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95400" y="28194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133600" y="32766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09800"/>
            <a:ext cx="3962400" cy="633663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 bwMode="auto">
          <a:xfrm>
            <a:off x="1981200" y="1828800"/>
            <a:ext cx="685800" cy="609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990600" y="15240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-1180306" y="3771106"/>
            <a:ext cx="403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2200" y="114300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15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240256" y="3493544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25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" y="5715000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Aerial view of a forest plot, trunks only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831850"/>
          </a:xfrm>
        </p:spPr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90600" y="1676400"/>
            <a:ext cx="3429000" cy="4038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43000" y="21336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8862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600" y="4800600"/>
            <a:ext cx="685800" cy="609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48000" y="45720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05000" y="39624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95400" y="28194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81400" y="5410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09800"/>
            <a:ext cx="3962400" cy="633663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 bwMode="auto">
          <a:xfrm>
            <a:off x="990600" y="15240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-1180306" y="3771106"/>
            <a:ext cx="403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2200" y="1143000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11589" y="3493544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8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" y="5715000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Aerial view of a forest plot, trunks only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24200" y="52578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676400" y="25146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 flipV="1">
            <a:off x="3429000" y="30480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09800" y="46482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48000" y="21336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29000" y="2362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352800" y="1981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831850"/>
          </a:xfrm>
        </p:spPr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0" y="3200400"/>
            <a:ext cx="4113213" cy="25130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Number of trees = 16 trees</a:t>
            </a:r>
          </a:p>
          <a:p>
            <a:pPr>
              <a:buNone/>
            </a:pPr>
            <a:r>
              <a:rPr lang="en-US" sz="2000" dirty="0" smtClean="0"/>
              <a:t>Area of Stand: 5 ft*8 ft = 40 ft</a:t>
            </a:r>
            <a:r>
              <a:rPr lang="en-US" sz="2000" baseline="30000" dirty="0" smtClean="0"/>
              <a:t>2</a:t>
            </a:r>
          </a:p>
          <a:p>
            <a:pPr>
              <a:buNone/>
            </a:pPr>
            <a:r>
              <a:rPr lang="en-US" sz="2000" dirty="0" smtClean="0"/>
              <a:t>Stand Density = 16 trees/ 40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0.4 trees/ft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90600" y="1676400"/>
            <a:ext cx="3429000" cy="4038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43000" y="21336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8862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600" y="4800600"/>
            <a:ext cx="685800" cy="609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48000" y="45720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05000" y="39624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95400" y="28194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81400" y="5410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09800"/>
            <a:ext cx="3962400" cy="633663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 bwMode="auto">
          <a:xfrm>
            <a:off x="990600" y="15240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-1180306" y="3771106"/>
            <a:ext cx="403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2200" y="1143000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11589" y="3493544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8 ft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" y="5715000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Aerial view of a forest plot, trunks only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24200" y="52578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676400" y="25146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 flipV="1">
            <a:off x="3429000" y="3048000"/>
            <a:ext cx="381000" cy="3810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09800" y="4648200"/>
            <a:ext cx="457200" cy="4572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48000" y="21336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29000" y="2362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352800" y="1981200"/>
            <a:ext cx="228600" cy="228600"/>
          </a:xfrm>
          <a:prstGeom prst="ellipse">
            <a:avLst/>
          </a:prstGeom>
          <a:solidFill>
            <a:srgbClr val="A585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>Which one has greater stand density?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0327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Chequamegon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National Forest, WI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343400" y="1219200"/>
            <a:ext cx="4041775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Mendocino Pygmy Forest, 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Content Placeholder 12" descr="4647376689_bface823ce_b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9594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4645093660_6887f8d463_b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773978" cy="28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525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Probably Forest B!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 rot="20337235">
            <a:off x="1098101" y="2490913"/>
            <a:ext cx="121552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337235">
            <a:off x="4907785" y="2416419"/>
            <a:ext cx="122501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B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08050"/>
          </a:xfrm>
        </p:spPr>
        <p:txBody>
          <a:bodyPr/>
          <a:lstStyle/>
          <a:p>
            <a:r>
              <a:rPr lang="en-US" dirty="0" smtClean="0"/>
              <a:t>A “Forest” of Humans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752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the people in this classroom were trees, and this classroom were our plot 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would be our stand density?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ine_tre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3581400" y="3810000"/>
            <a:ext cx="1617945" cy="1213459"/>
          </a:xfrm>
          <a:prstGeom prst="rect">
            <a:avLst/>
          </a:prstGeom>
        </p:spPr>
      </p:pic>
      <p:pic>
        <p:nvPicPr>
          <p:cNvPr id="5" name="Picture 4" descr="pine_tre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2057400" y="3810000"/>
            <a:ext cx="1617945" cy="1213459"/>
          </a:xfrm>
          <a:prstGeom prst="rect">
            <a:avLst/>
          </a:prstGeom>
        </p:spPr>
      </p:pic>
      <p:pic>
        <p:nvPicPr>
          <p:cNvPr id="6" name="Picture 5" descr="pine_tre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440" r="1823" b="7920"/>
          <a:stretch>
            <a:fillRect/>
          </a:stretch>
        </p:blipFill>
        <p:spPr>
          <a:xfrm>
            <a:off x="5105400" y="3810000"/>
            <a:ext cx="1617945" cy="1213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More?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724400" cy="411321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Check out our modules on calculating biodiversity!</a:t>
            </a:r>
          </a:p>
          <a:p>
            <a:r>
              <a:rPr lang="en-US" sz="2400" dirty="0" smtClean="0"/>
              <a:t>Real forest monitoring data available at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http://daac.ornl.gov/OTTER/guides/Runnings_Forest_BGC_Model.html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78" name="Picture 2" descr="http://www.handsontheland.org/monitoring/projects/sallies/images/pigm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446" y="1981200"/>
            <a:ext cx="1470334" cy="411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0813" cy="831850"/>
          </a:xfrm>
        </p:spPr>
        <p:txBody>
          <a:bodyPr/>
          <a:lstStyle/>
          <a:p>
            <a:r>
              <a:rPr lang="en-US" sz="3200" dirty="0" smtClean="0"/>
              <a:t>For this Module &amp; More: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343400" cy="2667000"/>
          </a:xfrm>
        </p:spPr>
        <p:txBody>
          <a:bodyPr/>
          <a:lstStyle/>
          <a:p>
            <a:r>
              <a:rPr lang="en-US" sz="2800" dirty="0" smtClean="0"/>
              <a:t>Website: </a:t>
            </a:r>
            <a:r>
              <a:rPr lang="en-US" sz="2800" dirty="0" smtClean="0">
                <a:solidFill>
                  <a:schemeClr val="accent6"/>
                </a:solidFill>
                <a:hlinkClick r:id="rId2"/>
              </a:rPr>
              <a:t>www.nimbios.org</a:t>
            </a:r>
            <a:endParaRPr lang="en-US" sz="2800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See what we’re all about</a:t>
            </a:r>
          </a:p>
          <a:p>
            <a:r>
              <a:rPr lang="en-US" sz="2800" dirty="0" smtClean="0"/>
              <a:t>Sign up for our bimonthly email newsletter</a:t>
            </a:r>
          </a:p>
          <a:p>
            <a:r>
              <a:rPr lang="en-US" sz="2800" dirty="0" smtClean="0"/>
              <a:t>Check our blog</a:t>
            </a:r>
          </a:p>
        </p:txBody>
      </p:sp>
      <p:pic>
        <p:nvPicPr>
          <p:cNvPr id="4" name="Picture 3" descr="NIMBioS Page.jpg"/>
          <p:cNvPicPr>
            <a:picLocks noChangeAspect="1"/>
          </p:cNvPicPr>
          <p:nvPr/>
        </p:nvPicPr>
        <p:blipFill>
          <a:blip r:embed="rId3" cstate="print"/>
          <a:srcRect l="10833" t="2000" r="22500" b="4666"/>
          <a:stretch>
            <a:fillRect/>
          </a:stretch>
        </p:blipFill>
        <p:spPr>
          <a:xfrm>
            <a:off x="5715000" y="1066800"/>
            <a:ext cx="3124200" cy="3707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IMBioS N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581400"/>
            <a:ext cx="17526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Forests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2010, there were 304,022,000 ha of forest in the United States</a:t>
            </a:r>
          </a:p>
          <a:p>
            <a:r>
              <a:rPr lang="en-US" dirty="0" smtClean="0"/>
              <a:t>The United States is 982,667,500 ha</a:t>
            </a:r>
          </a:p>
          <a:p>
            <a:r>
              <a:rPr lang="en-US" dirty="0" smtClean="0"/>
              <a:t>What percent of the United States’ area is forested?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2514600" cy="7991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Forests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2010, there were 304,022,000 ha of forest in the United States</a:t>
            </a:r>
          </a:p>
          <a:p>
            <a:r>
              <a:rPr lang="en-US" dirty="0" smtClean="0"/>
              <a:t>The United States is 982,667,500 ha</a:t>
            </a:r>
          </a:p>
          <a:p>
            <a:r>
              <a:rPr lang="en-US" dirty="0" smtClean="0"/>
              <a:t>What percent of the United States’ area is forested?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990600" y="5029200"/>
            <a:ext cx="2514600" cy="7991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029200"/>
            <a:ext cx="3714750" cy="92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Forests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2010, there were 304,022,000 ha of forest in the United States</a:t>
            </a:r>
          </a:p>
          <a:p>
            <a:r>
              <a:rPr lang="en-US" dirty="0" smtClean="0"/>
              <a:t>The United States is 982,667,500 ha</a:t>
            </a:r>
          </a:p>
          <a:p>
            <a:r>
              <a:rPr lang="en-US" dirty="0" smtClean="0"/>
              <a:t>What percent of the United States’ area is forested?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990600" y="5029200"/>
            <a:ext cx="2514600" cy="7991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3657600" y="5029200"/>
            <a:ext cx="3714750" cy="92492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391400" y="51816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30.9%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84250"/>
          </a:xfrm>
        </p:spPr>
        <p:txBody>
          <a:bodyPr/>
          <a:lstStyle/>
          <a:p>
            <a:r>
              <a:rPr lang="en-US" dirty="0" smtClean="0"/>
              <a:t>Where are the forests?</a:t>
            </a:r>
            <a:endParaRPr lang="en-US" dirty="0"/>
          </a:p>
        </p:txBody>
      </p:sp>
      <p:sp>
        <p:nvSpPr>
          <p:cNvPr id="2055" name="AutoShape 7" descr="data:image/jpg;base64,/9j/4AAQSkZJRgABAQAAAQABAAD/2wCEAAkGBhQSERIUEhIUFBAUFxYVFhYUFxQXGBUYGBYVFRUYFhUYHCYeGBokGRUUHy8iIycpLCwuFR4xNTAqNSYrLCkBCQoKBQUFDQUFDSkYEhgpKSkpKSkpKSkpKSkpKSkpKSkpKSkpKSkpKSkpKSkpKSkpKSkpKSkpKSkpKSkpKSkpKf/AABEIAMkA+gMBIgACEQEDEQH/xAAbAAEAAgMBAQAAAAAAAAAAAAAABAUBAgMGB//EAEYQAAICAQIDBQQGBwYFAwUAAAECAxEAEiEEBTETIkFRYTJxkaEGI0JScoEUFTNTgpKxQ3OTssHRYrPC0vA0w+MWJGODov/EABQBAQAAAAAAAAAAAAAAAAAAAAD/xAAUEQEAAAAAAAAAAAAAAAAAAAAA/9oADAMBAAIRAxEAPwD7jjGMBjGMBjGMBjGMBjGMBjGMBjGMBjGMBjGMBjGMBjGMBjGMBjGMBjGMBjGMBjGMBjGMBjInM5WWPunSSyCwASA0iqSAQRdE5576Xc5kijiRkOqaaOAFKKtrYAt7QdCq29Cx3QCTd4HrMZC/V1exLInpq1j4SBq/KsHt1/dv/NGf+u/lgTcZXHnIUkPHIpGkEhdYtjS12dnc+g6jO8fNImNCRQ33SdLfytR+WBKxmLzN4DGMYDGMYDGMYDGMYDGMYDGMYDGMYDGMYDGMYDGYvM4DGMYDGMYFN9KuMMcKaSA7z8Mi6hYszx3YsbBQx6jpnGb6Ms/HJxTS9yMDTHp3vS67uTYHfJoUCaJFqCJfMuESeRYpESSJVLsrgMuo92OwRR27U+lDMcLxDwqVeKQhWemXS40FyUoau0NKVFab2PXYkLXGQRzdPuzda/YT/wDZ6f0zXiOdRqrHVTKCQrAoxoE0FcAnpgRGb2XItX4nf0CgxRn1BdIj/FeXDxBhRAI8juPgcgvysNw6xk95VUhvJ1plceocBvX887cs47tU1FWRgSrKw6MppgCNmAIIsEjbAx+qIvsqU/u2eMfBCMx+r2HszSAeRKv83Un55NxgQ+ymH9pGffG1/ESV8swXnH2Y29zsvyKH+vxybg4FfDzJ2uoH7pKnvRVY613ul7dB0zf9Pbxglr3wn5CQnHKvYb1km+UrgfIDJuBD/WQ8Y5R/AW/yXX55qObpZGmWwASOyl6G6+z6H4ZOyAoC8U3nJEte6J31f89cDHC8zLSlChVSCULAqX0hdfdYAgAuAPOj5ZYZy4jhUkGl1VlPgwBHwOQpOSKCDETC3iUqm3BHaAjv7jx33O++BZYyoZ59WlHRm21Ex0ibDaw4bpvXeO+5AIrsnEmNz20gLSPUaIpOlbpegLE7gsxoD0AshY4xjAYxjAYxjAYxmDgVkfDmVpGMjhNRUKrFRSUvUbg6xJ0IvYGwKyTy6UlSrG2RmUnazRtSa2soUO3nnPkzhoywIKs8jKQbDK0jlT+YrNONLQsZRZj/ALVQATQU/WLuCSABY3JAFCxRCyxmqOCAR0ObYDNXcAEk0BuSegHrm2QuYd5oo/BmLMP+FBfw1mIHz1VgZ5ah0lyKaU6yD1AIAQEeBCBQfW8mZgZnAVkTmciiNgyh9XcCGu+W2C77b+PkLPhkvK+WPVxUZB9iN76V32QLtXXuNvY6Eb3sEnh4isaretgoFn7RAAs9Tvlf9HJX0GOWMpJHpvvBtWpdRbbb2i46np1JvLfK7jI5VkDxIr6lKurPoGx1Rm9J6anHT7Q8sCxxlSZ53mEZAiTSWDIwcsRpWmDJ3RbEjxOnw6ZK7Kcfbjb3ow+Yc/0wJmYORO2mHWJD+GQ38CgHzzSbj3VWJgcUCbDREbb+Lg/LAzyZwYUIN6rY1vuxLn5tk28ruB5RF2UWqKMkIg7yKTso62M7fqeH9zGPcij+gwJmQOIAHEQsRvolQGvFjE9eliJj/Dm/6pj8m/nk/wC7Is3BhJoCNRXUwoySEBjG5BCsxWqDjoPaB8MC2yHzKd1CiOtbtpBbYLszE9D4Ka26kZMyBPHfER3RAR2W/ssCikj1IevQA11OBE0Tw7CnjYi2AYshJYuwjAJeyU6te5PQVmkHBQtJqWZhxFNZYgSHexqRlBpd6UAAB227xy9yu59wqvw8oY6aViHANxsASrrW9qQCK32wOfFzOoBllWJeg7MamkO+yh1NH0AY5Cj5u8baQss6qTqURt2qFzqTUzNpYAWLFCqq6Oc+S8WTHJxEkX1rN2aEXqe9A0d72VExdB4aUDHqcm8q5friDzKRM5LkbqYy1DSjCmApR138/IBcA5nInLJCY+8bZSyEnxKMUJ/Or/PJeAwTjIPNXOgL9l2VGN0QrHSa99gdR7XiQAQ1k5kxVmjiLgAkMSFVq8urG/A6d/C8ice7yRKzOojcxnRGGLOpdSVD3va2K0j31eXQXbbplHw7ELFGwI7KfsyTp3UKzRNsfFTFfvOwwJXCcWkPCgyMqJCuhz0VdB0E+gsbe8ZF4DhJZm7SaQNw9uY4uz02O0bs2kLbtSaaFAbAkXmvHQq3FLA6o8Uv15VtJFxgJTIetkwsux3ifpQy/wABjGMBldxcAlmRTdRqzEgspBYhVplIPRZPgMschct6zDxErWfPUFdfgrKv8IwH6JIvsTEjykUMPyK6W/Mk5o/MHQqJIr1HSDG2rembcMFPRSdr6ZYZCfvTgeEaFj73Olfkkn82Bkc2j6M2g+UgaO/drAv8s14I6pJX9VQeoVdd3+KRh+WTSuRDymLqqaD5xkxk+8oRf54EzGVc8MiPGqTP3i1hwjAAKT90Md9A9rxPvzue3X90/wDPH/338sBDvPIfBURfzJdj8imTcgcpJIkdhTNI1gGwNFQ7Ghf7O+g65PwGRObn6ib+7k/yHJeQucC4mXprKISPAO6ofkxwJijbM5C/Qn8J5PzWEj5Rg/PM9hN+9T84zf504HywJmQ+O9uD+8P/ACpcwVnG+qN/+HSyE/xa2A/l+HXKzjHd5OHTiOHUAyE6lbtor7KVQrakUqSW2ta6d6yAQ9BeReN4UNTaijrelxsRdEg3sVNCwdth4gEa/qeD9zF/hp/tmV5TCNxDFf4E/wBsDPA8ZrDA1qQ6W0mxdBgQfIhgfTO8sQZSrAMrAgggEEHYgg9RWVsrLw8hfR9XJoQ9mvssCwW1HgdSrfnQPhUj9PY9IJSP/wBY+TOCPzwIcI+q4cn2WkDt5W5dl3/GyEHxIHS8tplJUhTTUaNXRrY145UA/wD2NdGCFFBqw69xBttq1hR78usCn4SB4ezLt7TlWUElQGvSRYHe1VZAF9o22wq4yu4xe0ljjshUqV66nSw7MHyBYFvXsyPPOnMeZdkrUpdlUvpG1KAd2J2A2953oGjgY4p3MqoGKKys1qFLWpUEd6wBTDej7xte6cBuC7tJp3UMEAB6XSqN6Pj57VkeDg5gzN2kZZiO8UY7DoAO0AUAlq63e++dTy9j7U0h9AVQf/woav4sCdeUXHRKeIYMJm7kLBYtYGrXMLLIRWwHVvDpnXmXCrColRisisqguzsHLsI1RyWsqWcVvsaPmDVc0+kLJxBjC1MsQLhSHJV3qMog75NrJ9g1qGxGBjmHMoYZEuMwyKWZQwVu2aOMOysV1HV2cjFW1bVJ5HLvkHMzNFqYrqDEHSVNA0yagrMFYoyEiz19azhyLlbgNJxIVppBW9sVS2IRmJ0k01HSFG3j1y4VAOgwNsYxgMhcu2Mqn2hIx94bvKfdXd/gPlk3POc7gl/SoOxkkQSbTMioxVUD9nsynulpGBv0Irc4Hoych8u37R/vyNXuSox+XcJ/iztwkbBAHbW9bsFCgn8IJr45wX6uUj7Epsej1uP4gL94bzGBNxjGBCvVxH4I/wDmN/8AD88mHIfAbtM3m+ke5FVSP5w/xybgV8PCyxikeNltiAysD3mLG3Db7k76f98xw3HTOobsko3VSG6vyKDf88mcXLpR2+6rN8ATmnARaYo1+6ir8FA/0wOQ5gR7UMo9wRv8jE/6+mR+YcerKo0y+3GTcU1ALIrMSdOwpTlrjAiJzWIkDWASQBdiydgAT4nyyXkHmzkCMBSxMibDTZ0nX9ogdFPjmf1gR1hlH5K3yRicCbkHncJaCTSNTqO0QXXfQh038O8o882/WQ/dy/4bZhuZodisv+DP/omBKhlDKrD2WAI9xFjN8oOUEn6r9ImEiDZWjjQsgNK6h4QSKKg+R28ibL9Ab9/L8If9I8DlzVmeoFA+tVrZugW1V6FG2p9gayxArKzgOHIml1yM5XSI9QAIRgCfZoG3VhdXSD3m0wKleXh5ZVZn0BkcIGKrZAOq1piS6saJqxdXuccz5VEFU6AfrIwSSSSGkVWsk+IY36E5Ki24iT1jiPwaYH+q5nnH7CU/dUsPeveHzGBo/JITp+rCkGwY7jPxjo16dM7DgEVGVUAVgQwAHesUb8zXick5C5jxhWkTeZw2gbbVQLtZHcUlbrfcAAk4DknF9rw0Em/fijffr3kBN+u+TGatz0ymPJHSJEhlfuFQFZtK6bprZBr2BJG9kgC/EVHAchd3MscplCsFVuIJkEoVKah0Ve02BAu0Y2Qx1Bc835tCUKau0dmVVSNhqL6hopge4dQG5oDM8vh0zmyC5ijMpC1reyqsSKBOlCNvLeu6M8nzHmKyzwvIFMLwMVXWDpPaoqiNe7+0C0prUWkQeAA9d9HQNDm2LdowbWWJte4K1bgUoNEmtR3OBa4xjAYxjAZA45frYD03Yat9+7eirrer3sfV+dHJ+ROaR3ExHtJ31vpqQ6xe42sUdxsTgS848Vw4dSpsX0I6gjdSPUEAj3ZvE9qD5gH/AMvN8CPwXEFl72zqdLgeDDy9CCCPQjO5OQ+MHZt2o6ABZPw3s38JJPuLemc+accAGjXV2jLS0rEAtqVbYChup6+XusOvKP2KH747Q+9yXPzbJmQU5ZpACSyqBsBqDih0H1gbM9lMPtxt70ZT8Q5/pgOcC4XX79R/4hEf/VkwDKjj5pfqlaJTci+w+50XL0ZVH9n55L/WBHtQyj1pG/yMxwJuMh/raPxLL+NJEHxZRmV5vCTXbR35a1v4Xga8f7fD/wB4flDKf61k3K+biFaWDSytu/Qg9EIPT1I+IyeDgZzFZnGBX8VHpnhdT7eqJh4EaHkUjyIKH3hzfhVhkPjx3oD5Sf1jkX/q+WTMCJzCBiA0dCVTaliQCLGpWI8CBXQ0aNbDN+X8V2kUchFa1DVd9RYo0P6Z3IyoPEjhpEjZj2Lq2gEWVZdFRpW7WGYhaJGhq2FAO6EfpTkHpEgfyHfcpXrRex+DzznzCbtgYYnU6xIrsBrCAao2GxAD69qJ+y+3dOR+C5aJWkmZ5VWVrVBIyrpCxpuqgCyI/M7MaIvaz4HlkcIqNAuwBO5Zqui7m2c7ndiTufPAjLyt02inZVJsq6iSul6Cd1+0aNiz0oUefLeF+ukeQq06ARBtCh+zvWCT4ayQSBS2nQVQsuI4lUUs7KqgWSxCgD1J2GeffjoZW7cy6OzDdmY6ZtFd8yABrQ1YUjbSrbMRpC25k2po4rILnUdLFTpjomiKPtGMbeDHJkMIRQqilUAAeQAofLKvhNCMWWOaSUjSXdGDEbbapAoC7XQpbvxJyUeIlPsxAD/jko/BFcfPA8h9KeFh4aeLs4U+uEkbRoBHdxSaW2ZQSXSJdhqFAgg7H1nIOX9jw8ablq1OSWYs7kvIxLbkl2Y7+fh0yu+kXDO0Q7WNZ0DK3Zxxa2DC9BUPqDd/TuVFAk9Ac0+hHMmeEwysDNATGTq1FguwJ7q94HuNt1W/HA9JjGMBjGMBnOeMMrKejAg15EUc6YwKbgOOkW+0jmWMbfWLEXHl+wJDLXjQI26gmrdHBAINg7g+Y8Mj8xdhGdJYMaUFVDFSxChtJ2IW9R9Ac48CgifsgKTTqQDolEKygeC7qQPxDoMCeReVXK4NM0wPRViVOt6B2rL6bF2Xz7m+W2V3LU1s05vvikGwHZgkoTQsk2W73TXQqzYWOMYwIXEm5oh5CR/gFT/3D88m5Ci34hz91EA97M5b5BP/ACsm4DOXEsAjE1QBO/Tbff4Z1yJzc/UTf3b/AB0mh8cCu4Pkh7KK+yJCIO/ApOyjY94HNm5aFeMPFwzK7FdoQpHcd/Fm+7X55cqNsh8ew7Th78ZDXqexmwM/qeHwiQfhAX+lY/VEX3B8/wDfJmMCo5hwCp2bxoutZEqy1d46PX7+SwJz4xL6U7fO1/pjm37InxBQj3h1I+YGTMCGY5/vxf4bn/3BlMJpZ51iZzH2ZeR6i0lwrhYSO0DAAkSGwTYUeZA9KcoeUPK5lnRFKTsGTW7K3ZqiIndEZoEq7gX/AGvntgWA5XZJeSVyaHtlAKv7MekePU75t+qIf3an0O4+B2zgJZzIU1RKAitYV2O5YH7a10Hnm3ExT6GIlXUASoWOrNbDvM21+mBu/CQRDV2SLXTSguztQCiyT5DIkw197iHEcOruRswUNVEGUnqdidF1VXZ6do+XCQI5llYVqXdV9ode4o3o/M5x4fhxBL3+8JCQkruzMp20xd8kgULBBonVsCRYWHD8widiqSIzAXSkHbpe3UXtkgHOXEcGkla0VwNxqANbV45E4nhlhXXEAhFDSoGlyTQUqKFkkAHY7jw2wIv0siZoNMZIkY6V0vKh3Vgf2cbltvArXjYIBxyHl5pZnV0kKsOzZidAcqzaiQC7kopthYFKK3ubwUEhdpJQAxChUB1aBVsNVCyW67fZG5ydgMYxgMYxgMYxgMjcRy5HYOQQ6gqGVmVgGKki1I2JVTR8hknGBXT8uk0ns5n1VsH7NhfqShNZty2VVVYjqV1HsvVkDxUjusPw7DYUOmT85cRwyuKYWOvuPgQeoPqN8DrjINyR+BlT8u0X39A4+B9GOZPNU+1qT8aOg/mYAfPAcD7c5/8AyAfCOP8A1vJuU3Ac1QL3D2rPLLSxtGTWuRtRtgANOn+YeeSJeblSo7GW2NbhQPTv3ps9AL3wLHIfNv2RH3ii/wAzqt/PH6e3jBKP8I/0kOcOK4rtNCBJAS8Z70bgAK6uSWqhsp6nxGBZg5y4nhVkUq6hkPUMLB8emdRjArW5bItdjMQBVJIFda8roP06d7wHhtmicRxYvVDAegGmZxZr2t4tls9NyNJ9q8tcYFJzKXiAoLRK6B0YiFiXULIr3pYDX3RW29jYG6Ftw3EB0VlvSwDCxRoi9x4HOhyp5Vy5WiSzJtampZqtSUPd10Ba9K2wH0pc/o5VSR2jxRFlJBVZZUjdgwBKkKzUfA1065aQwhFCqAqqAAAAAANgAB0AGUP0n4JI+Gd1VmdGjZFLStqkWVGjULq6lwoHld5fp0wIq/8AqG/ul/zvksjIcf8A6iT0jir83mv+gybgQuV7Kyfu3ZR6L7aD8kZB+WS5YwwKkAgggg9CDkJLHEtvSmNSRXtHWwsG/AbH8S+mT8CrTi/0c6JXJjp3SRySQFJZkdvHSpsHqVVr3Uk8OD4g8W6yDbhV7yalZXeRWZSSrCwi0CPEk+Q36fSeAyRLGG0mSWJPtXpLjtNLLurdnro3tX5G0iiCqFUAKAAABQAGwAHgKwN8YxgMYxgMYxgMYxgMYxgMYxgMxWZxgY0C7rfzzSeAOpVhanYjOmMCHwkzK3ZvZaiytt31BANgdGFgHwNg+JAmVkPj4zaOo1GMklR1IKlTXruDXjXuI0fm6lVMZDszaFUnT3huwNglSFDEir2wJ+Mrn42SMr2qKYzs0iMe5tszIw2S7BOo1YJFWVsQcBjGMBlbwHdn4hAO53JRVbGTWrrQ9Y9d+PanMc35/HwzRCQPUpKqVUsNQF0QveJPgAD0OcuCnkDzueHcK7gr3o7KhEXUV1WDYO3kB4kgB15vA7Pw5CF0Ry7KNHUIwQnUwFAtfibCnwvN35mytGGiKiR9AJZdjpZ+i2KpSNyN6HiMjzfSMI51xSpABZmZSqLQsl7rSo6X/pvnn/pfxccyE8PxBebSkiCJldQFKSIWKWyo1hweh0CvCw9LxnGrFOrMaDJp8TuJIwuw3/tbPpvsAcq//q1O8H4rh43RgkiU7tGxZl0mnF7q29DYXQvLDl3LuFkiBWKB1IKkrGtEgaXBsX4UQd/PLOKBVFKoVfJRQ+AwKqDU7CWKaKbTrjYLQQWVJ3XWQwKja+hN+ByUk8reyYdjRIZnojqKAG/55qeSqJHdGaPtAO0VNKhyLpiQNQajRIIJAHlmW5UERewCxtGoVBvpKqKVHA3KgdPEdR5EK/mPASGRJpX+rgdJFVCQpoSLKzKReySX7RB0dBnoMj8LxGtdxTAlWXrTDqPUeIPiCMruW8w08RJwjWGRFkiNGnhPd9rpqVwVI8tJ8TgXOMYwGMYwGMYwGMYwGMYwGMYwGMYwGMYwGchwqBy+ldZFFqGojyJ6kZ1xgYZbFZD5Y2kGI+1FSgeJTcRt62BV+at7sm5A5iNLRyCxpcK34H7pB9A2hr8NPvwJ+eZ476Uu3FjhuDWKZ0BPEambTDsdCsyA6WJUimF94EXTVecxnZYpGQKWVSQHLBTQvcqCfgDlZ9C+BEfCRNVPKqyyb6u86qdOqzYVdKA2dkG56kJnC8stkln0PxCigVB0R2KYRhtxY2LdT6DuixxjA1ZARRFjOPD8vjjrRGiAaiNKqtajbVQ2s7nzyRjA48JwaRIEiRUQdFQBQPyGdsYwGDjGBScp4iUcVxUUiroGiWNxqtlk1KQ17WvZ1t6e8zuYpp0yqCWjuwotmQ+2oA3J2DAeJQDOXOuVGZQY37OZCrI/erZlYq4UjUjaQCDt0Phnfl/HLIvUhwO8rbMp6GxQ8QRY2NbYEiKUMAym1IBBHiDuCM3yHyj9kvkCwHuDMF+QGTMBjGMBjGMBjGMBjGMBjGMBjGMBjGMBjGMBmksQZSrC1IIIPiDsRm+MCA3CypfZuGWtll1Ej0EgN103IYjzPTNfo/wDQcOkb6bXVWkkgKXYooJropUdANtgBljjAYxjAYxjAYxjAYxjAZB47gGd0dJWjKhgdIQ6wRsG1A9Dv8fPJ2MCNy7g+yijj1M2hVXUxtmoUSfU9ck4xgMYxgMYxgMYxgMYxgMYxgMYxgMYxgMYxgMYxgMYxgMYxgMYxgMYxgMYxgMYxgMYxgMYxgMYxgf/2Q=="/>
          <p:cNvSpPr>
            <a:spLocks noChangeAspect="1" noChangeArrowheads="1"/>
          </p:cNvSpPr>
          <p:nvPr/>
        </p:nvSpPr>
        <p:spPr bwMode="auto">
          <a:xfrm>
            <a:off x="73025" y="-814388"/>
            <a:ext cx="21145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http://www.eprintablecalendars.com/images/maps/blank-map-of-the-united-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43600" cy="4594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919835" cy="133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755650"/>
          </a:xfrm>
        </p:spPr>
        <p:txBody>
          <a:bodyPr/>
          <a:lstStyle/>
          <a:p>
            <a:r>
              <a:rPr lang="en-US" sz="4000" dirty="0" smtClean="0"/>
              <a:t>Distribution of Forests in the US</a:t>
            </a:r>
            <a:endParaRPr lang="en-US" sz="4000" dirty="0"/>
          </a:p>
        </p:txBody>
      </p:sp>
      <p:pic>
        <p:nvPicPr>
          <p:cNvPr id="33796" name="Picture 4" descr="http://members.cox.net/rprentice/images/conus_forestBiomass_8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447323" cy="38862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2" descr="http://ine.uaf.edu/accap/Photos/Forest_Comm_AK_Hollingsworth.jpg"/>
          <p:cNvPicPr>
            <a:picLocks noChangeAspect="1" noChangeArrowheads="1"/>
          </p:cNvPicPr>
          <p:nvPr/>
        </p:nvPicPr>
        <p:blipFill>
          <a:blip r:embed="rId4" cstate="print"/>
          <a:srcRect t="14314" r="22581"/>
          <a:stretch>
            <a:fillRect/>
          </a:stretch>
        </p:blipFill>
        <p:spPr bwMode="auto">
          <a:xfrm>
            <a:off x="457200" y="4114800"/>
            <a:ext cx="1325456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planetware.com/i/map/US/hawaii-zones-of-vegetation-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962400"/>
            <a:ext cx="1140880" cy="78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752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</a:rPr>
              <a:t>Biomass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Biological material from living or recently living organisms (mass per unit area)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486400"/>
            <a:ext cx="613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areas have the most forest </a:t>
            </a:r>
            <a:r>
              <a:rPr lang="en-US" b="1" u="sng" dirty="0" smtClean="0">
                <a:solidFill>
                  <a:schemeClr val="accent2"/>
                </a:solidFill>
              </a:rPr>
              <a:t>biomass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3550"/>
            <a:ext cx="8839200" cy="1433513"/>
          </a:xfrm>
        </p:spPr>
        <p:txBody>
          <a:bodyPr/>
          <a:lstStyle/>
          <a:p>
            <a:r>
              <a:rPr lang="en-US" sz="3600" dirty="0" smtClean="0"/>
              <a:t>Why do we measure and monitor forests?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5169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1097</Words>
  <Application>Microsoft Office PowerPoint</Application>
  <PresentationFormat>On-screen Show (4:3)</PresentationFormat>
  <Paragraphs>193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Area of Forests in US</vt:lpstr>
      <vt:lpstr>Area of Forests in US</vt:lpstr>
      <vt:lpstr>Area of Forests in US</vt:lpstr>
      <vt:lpstr>Area of Forests in US</vt:lpstr>
      <vt:lpstr>Where are the forests?</vt:lpstr>
      <vt:lpstr>Distribution of Forests in the US</vt:lpstr>
      <vt:lpstr>Why do we measure and monitor forests?</vt:lpstr>
      <vt:lpstr>Why do we measure and monitor forests?</vt:lpstr>
      <vt:lpstr>Why do we measure and monitor forests?</vt:lpstr>
      <vt:lpstr>Why do we measure and monitor forests?</vt:lpstr>
      <vt:lpstr>Why do we measure and monitor forests?</vt:lpstr>
      <vt:lpstr>Why do we measure and monitor forests?</vt:lpstr>
      <vt:lpstr>Why do we measure and monitor forests?</vt:lpstr>
      <vt:lpstr>The Many Names of Forest Scientists</vt:lpstr>
      <vt:lpstr>Measuring a Tree</vt:lpstr>
      <vt:lpstr>Parts of the Tree</vt:lpstr>
      <vt:lpstr>How do we measure something so big?</vt:lpstr>
      <vt:lpstr>Common Height Measurements Dendrologists Make</vt:lpstr>
      <vt:lpstr>Common Width Measurements Dendrologists Make</vt:lpstr>
      <vt:lpstr>What is DBH?</vt:lpstr>
      <vt:lpstr>How can you use circumference to find diameter?</vt:lpstr>
      <vt:lpstr>How can you use circumference to find diameter?</vt:lpstr>
      <vt:lpstr>Practice with</vt:lpstr>
      <vt:lpstr>Was it easy as π? </vt:lpstr>
      <vt:lpstr>Problem &amp; Solution</vt:lpstr>
      <vt:lpstr>Make Your Own DBH Tape</vt:lpstr>
      <vt:lpstr>Test Your DBH Tape</vt:lpstr>
      <vt:lpstr>A Forest is Many Trees</vt:lpstr>
      <vt:lpstr>Stand Density</vt:lpstr>
      <vt:lpstr>Your Turn!</vt:lpstr>
      <vt:lpstr>Your Turn!</vt:lpstr>
      <vt:lpstr>Which one has greater stand density?</vt:lpstr>
      <vt:lpstr>A “Forest” of Humans</vt:lpstr>
      <vt:lpstr>Looking for More?</vt:lpstr>
      <vt:lpstr>For this Module &amp; More: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Gross</dc:creator>
  <cp:lastModifiedBy>User</cp:lastModifiedBy>
  <cp:revision>682</cp:revision>
  <cp:lastPrinted>1601-01-01T00:00:00Z</cp:lastPrinted>
  <dcterms:created xsi:type="dcterms:W3CDTF">2010-06-26T20:48:20Z</dcterms:created>
  <dcterms:modified xsi:type="dcterms:W3CDTF">2011-04-27T18:08:58Z</dcterms:modified>
</cp:coreProperties>
</file>