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323" r:id="rId3"/>
    <p:sldId id="329" r:id="rId4"/>
    <p:sldId id="330" r:id="rId5"/>
    <p:sldId id="310" r:id="rId6"/>
    <p:sldId id="309" r:id="rId7"/>
    <p:sldId id="311" r:id="rId8"/>
    <p:sldId id="313" r:id="rId9"/>
    <p:sldId id="327" r:id="rId10"/>
    <p:sldId id="312" r:id="rId11"/>
    <p:sldId id="322" r:id="rId12"/>
    <p:sldId id="325" r:id="rId13"/>
    <p:sldId id="324" r:id="rId14"/>
    <p:sldId id="328" r:id="rId15"/>
    <p:sldId id="320" r:id="rId16"/>
    <p:sldId id="321" r:id="rId17"/>
    <p:sldId id="326" r:id="rId18"/>
  </p:sldIdLst>
  <p:sldSz cx="9144000" cy="6858000" type="screen4x3"/>
  <p:notesSz cx="6954838" cy="92408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-108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-108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-108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-108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0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1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6BA232C3-DE2A-4F45-BF05-462FCFE57AF6}" type="datetime1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BA006167-E262-4D64-8982-5BEEC2DAC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54838" cy="9240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114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25464" algn="l"/>
                <a:tab pos="1850928" algn="l"/>
                <a:tab pos="2776393" algn="l"/>
                <a:tab pos="3701857" algn="l"/>
                <a:tab pos="4627321" algn="l"/>
                <a:tab pos="5552785" algn="l"/>
                <a:tab pos="6478250" algn="l"/>
                <a:tab pos="7403714" algn="l"/>
                <a:tab pos="8329178" algn="l"/>
                <a:tab pos="9254642" algn="l"/>
                <a:tab pos="10180107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41763" y="0"/>
            <a:ext cx="30114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25464" algn="l"/>
                <a:tab pos="1850928" algn="l"/>
                <a:tab pos="2776393" algn="l"/>
                <a:tab pos="3701857" algn="l"/>
                <a:tab pos="4627321" algn="l"/>
                <a:tab pos="5552785" algn="l"/>
                <a:tab pos="6478250" algn="l"/>
                <a:tab pos="7403714" algn="l"/>
                <a:tab pos="8329178" algn="l"/>
                <a:tab pos="9254642" algn="l"/>
                <a:tab pos="10180107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693738"/>
            <a:ext cx="4616450" cy="3462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7100" y="4389438"/>
            <a:ext cx="5099050" cy="415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778875"/>
            <a:ext cx="30114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25464" algn="l"/>
                <a:tab pos="1850928" algn="l"/>
                <a:tab pos="2776393" algn="l"/>
                <a:tab pos="3701857" algn="l"/>
                <a:tab pos="4627321" algn="l"/>
                <a:tab pos="5552785" algn="l"/>
                <a:tab pos="6478250" algn="l"/>
                <a:tab pos="7403714" algn="l"/>
                <a:tab pos="8329178" algn="l"/>
                <a:tab pos="9254642" algn="l"/>
                <a:tab pos="10180107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41763" y="8778875"/>
            <a:ext cx="30114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-112" charset="0"/>
              <a:buNone/>
              <a:tabLst>
                <a:tab pos="0" algn="l"/>
                <a:tab pos="923925" algn="l"/>
                <a:tab pos="1849438" algn="l"/>
                <a:tab pos="2774950" algn="l"/>
                <a:tab pos="3700463" algn="l"/>
                <a:tab pos="4625975" algn="l"/>
                <a:tab pos="5551488" algn="l"/>
                <a:tab pos="6477000" algn="l"/>
                <a:tab pos="7402513" algn="l"/>
                <a:tab pos="8328025" algn="l"/>
                <a:tab pos="9253538" algn="l"/>
                <a:tab pos="10179050" algn="l"/>
              </a:tabLst>
              <a:defRPr sz="1200">
                <a:solidFill>
                  <a:srgbClr val="000000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0086C0A8-308B-454D-A9B6-D28522A4C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ＭＳ Ｐゴシック" pitchFamily="-112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8" charset="0"/>
              <a:buNone/>
            </a:pPr>
            <a:fld id="{29487C7B-8A30-47E9-81FB-E719E0E447EB}" type="slidenum">
              <a:rPr lang="en-GB" smtClean="0">
                <a:latin typeface="Times New Roman" pitchFamily="-108" charset="0"/>
                <a:ea typeface="ＭＳ Ｐゴシック" pitchFamily="-108" charset="-128"/>
              </a:rPr>
              <a:pPr>
                <a:buFont typeface="Times New Roman" pitchFamily="-108" charset="0"/>
                <a:buNone/>
              </a:pPr>
              <a:t>1</a:t>
            </a:fld>
            <a:endParaRPr lang="en-GB" smtClean="0">
              <a:latin typeface="Times New Roman" pitchFamily="-108" charset="0"/>
              <a:ea typeface="ＭＳ Ｐゴシック" pitchFamily="-108" charset="-128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941763" y="8778875"/>
            <a:ext cx="30114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461963" algn="l"/>
                <a:tab pos="923925" algn="l"/>
                <a:tab pos="1387475" algn="l"/>
                <a:tab pos="1849438" algn="l"/>
                <a:tab pos="2312988" algn="l"/>
                <a:tab pos="2774950" algn="l"/>
                <a:tab pos="3238500" algn="l"/>
                <a:tab pos="3700463" algn="l"/>
                <a:tab pos="4164013" algn="l"/>
                <a:tab pos="4625975" algn="l"/>
                <a:tab pos="5089525" algn="l"/>
                <a:tab pos="5551488" algn="l"/>
                <a:tab pos="6015038" algn="l"/>
                <a:tab pos="6477000" algn="l"/>
                <a:tab pos="6940550" algn="l"/>
                <a:tab pos="7402513" algn="l"/>
                <a:tab pos="7866063" algn="l"/>
                <a:tab pos="8328025" algn="l"/>
                <a:tab pos="8791575" algn="l"/>
                <a:tab pos="9253538" algn="l"/>
              </a:tabLst>
            </a:pPr>
            <a:fld id="{734BD262-6F20-4F2F-AE9E-66B021D6CC04}" type="slidenum">
              <a:rPr lang="en-GB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461963" algn="l"/>
                  <a:tab pos="923925" algn="l"/>
                  <a:tab pos="1387475" algn="l"/>
                  <a:tab pos="1849438" algn="l"/>
                  <a:tab pos="2312988" algn="l"/>
                  <a:tab pos="2774950" algn="l"/>
                  <a:tab pos="3238500" algn="l"/>
                  <a:tab pos="3700463" algn="l"/>
                  <a:tab pos="4164013" algn="l"/>
                  <a:tab pos="4625975" algn="l"/>
                  <a:tab pos="5089525" algn="l"/>
                  <a:tab pos="5551488" algn="l"/>
                  <a:tab pos="6015038" algn="l"/>
                  <a:tab pos="6477000" algn="l"/>
                  <a:tab pos="6940550" algn="l"/>
                  <a:tab pos="7402513" algn="l"/>
                  <a:tab pos="7866063" algn="l"/>
                  <a:tab pos="8328025" algn="l"/>
                  <a:tab pos="8791575" algn="l"/>
                  <a:tab pos="9253538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3941763" y="8778875"/>
            <a:ext cx="3013075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461963" algn="l"/>
                <a:tab pos="923925" algn="l"/>
                <a:tab pos="1387475" algn="l"/>
                <a:tab pos="1849438" algn="l"/>
                <a:tab pos="2312988" algn="l"/>
                <a:tab pos="2774950" algn="l"/>
                <a:tab pos="3238500" algn="l"/>
                <a:tab pos="3700463" algn="l"/>
                <a:tab pos="4164013" algn="l"/>
                <a:tab pos="4625975" algn="l"/>
                <a:tab pos="5089525" algn="l"/>
                <a:tab pos="5551488" algn="l"/>
                <a:tab pos="6015038" algn="l"/>
                <a:tab pos="6477000" algn="l"/>
                <a:tab pos="6940550" algn="l"/>
                <a:tab pos="7402513" algn="l"/>
                <a:tab pos="7866063" algn="l"/>
                <a:tab pos="8328025" algn="l"/>
                <a:tab pos="8791575" algn="l"/>
                <a:tab pos="9253538" algn="l"/>
              </a:tabLst>
            </a:pPr>
            <a:fld id="{E3B24F01-1017-447B-8555-132A2A34F4F1}" type="slidenum">
              <a:rPr lang="en-GB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461963" algn="l"/>
                  <a:tab pos="923925" algn="l"/>
                  <a:tab pos="1387475" algn="l"/>
                  <a:tab pos="1849438" algn="l"/>
                  <a:tab pos="2312988" algn="l"/>
                  <a:tab pos="2774950" algn="l"/>
                  <a:tab pos="3238500" algn="l"/>
                  <a:tab pos="3700463" algn="l"/>
                  <a:tab pos="4164013" algn="l"/>
                  <a:tab pos="4625975" algn="l"/>
                  <a:tab pos="5089525" algn="l"/>
                  <a:tab pos="5551488" algn="l"/>
                  <a:tab pos="6015038" algn="l"/>
                  <a:tab pos="6477000" algn="l"/>
                  <a:tab pos="6940550" algn="l"/>
                  <a:tab pos="7402513" algn="l"/>
                  <a:tab pos="7866063" algn="l"/>
                  <a:tab pos="8328025" algn="l"/>
                  <a:tab pos="8791575" algn="l"/>
                  <a:tab pos="9253538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158875" y="693738"/>
            <a:ext cx="4637088" cy="3463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108" charset="0"/>
              <a:buNone/>
            </a:pPr>
            <a:endParaRPr lang="en-US"/>
          </a:p>
        </p:txBody>
      </p:sp>
      <p:sp>
        <p:nvSpPr>
          <p:cNvPr id="17414" name="Text Box 4"/>
          <p:cNvSpPr>
            <a:spLocks noGrp="1" noChangeArrowheads="1"/>
          </p:cNvSpPr>
          <p:nvPr>
            <p:ph type="body"/>
          </p:nvPr>
        </p:nvSpPr>
        <p:spPr>
          <a:xfrm>
            <a:off x="927100" y="4389438"/>
            <a:ext cx="5091113" cy="415448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-108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ED3280-6EC2-400D-A61B-42096A71C4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086C0A8-308B-454D-A9B6-D28522A4C4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85117-CA03-4482-BB45-B694876A9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B71E-45CC-4BCF-8FDF-1798E48C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9808-3D3E-47B6-8689-015B6B824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C5AE-3832-4E5E-8AD4-690D62886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8D7F2-8F8B-4A34-AA14-B8EE602E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D555-5BBE-4F40-83B3-DC1ECA971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ECB4B-1831-4F05-9B88-A4A0AD508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1803-C538-4627-A489-A34151844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C96B0-D424-4158-A523-845CEFD7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FFC73-FFB5-424F-95C8-8C44C3E39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3267-36F4-4F3B-B70F-0F22F6279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BF99-5B55-44A0-AE5E-33F1CC885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-112" charset="0"/>
              <a:buNone/>
              <a:defRPr sz="1400">
                <a:solidFill>
                  <a:srgbClr val="000000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C00E1FA4-149D-4EAC-9F28-8B21569EE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248400"/>
            <a:ext cx="187325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400">
          <a:solidFill>
            <a:srgbClr val="000000"/>
          </a:solidFill>
          <a:latin typeface="+mj-lt"/>
          <a:ea typeface="+mj-ea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buChar char="•"/>
        <a:defRPr sz="3200">
          <a:solidFill>
            <a:srgbClr val="000000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apminder.org/videos/200-years-that-changed-the-world-b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04800" y="4419600"/>
            <a:ext cx="86868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-10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Suzanne </a:t>
            </a:r>
            <a:r>
              <a:rPr lang="en-GB" sz="1400" dirty="0" err="1">
                <a:solidFill>
                  <a:srgbClr val="000000"/>
                </a:solidFill>
              </a:rPr>
              <a:t>Lenhart</a:t>
            </a:r>
            <a:r>
              <a:rPr lang="en-GB" sz="1400" dirty="0">
                <a:solidFill>
                  <a:srgbClr val="000000"/>
                </a:solidFill>
              </a:rPr>
              <a:t>, Associate Director for Education, Outreach &amp; </a:t>
            </a:r>
            <a:r>
              <a:rPr lang="en-GB" sz="1400" dirty="0" smtClean="0">
                <a:solidFill>
                  <a:srgbClr val="000000"/>
                </a:solidFill>
              </a:rPr>
              <a:t>Diversity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-10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Kelly </a:t>
            </a:r>
            <a:r>
              <a:rPr lang="en-GB" sz="1400" dirty="0" err="1" smtClean="0">
                <a:solidFill>
                  <a:srgbClr val="000000"/>
                </a:solidFill>
              </a:rPr>
              <a:t>Sturner</a:t>
            </a:r>
            <a:r>
              <a:rPr lang="en-GB" sz="1400" dirty="0" smtClean="0">
                <a:solidFill>
                  <a:srgbClr val="000000"/>
                </a:solidFill>
              </a:rPr>
              <a:t>, Education &amp; Outreach Coordinator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-10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Jennifer Richards, Hands On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913563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3810000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-10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 smtClean="0">
                <a:solidFill>
                  <a:srgbClr val="000000"/>
                </a:solidFill>
              </a:rPr>
              <a:t>The Mathematics of Understanding Disease</a:t>
            </a:r>
            <a:endParaRPr lang="en-GB" sz="2800" b="1" dirty="0">
              <a:solidFill>
                <a:srgbClr val="000000"/>
              </a:solidFill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715000"/>
            <a:ext cx="1314450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429000" y="5943600"/>
            <a:ext cx="2332038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10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US Department of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-10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Homeland Security</a:t>
            </a:r>
          </a:p>
        </p:txBody>
      </p:sp>
      <p:cxnSp>
        <p:nvCxnSpPr>
          <p:cNvPr id="2057" name="Straight Connector 10"/>
          <p:cNvCxnSpPr>
            <a:cxnSpLocks noChangeShapeType="1"/>
          </p:cNvCxnSpPr>
          <p:nvPr/>
        </p:nvCxnSpPr>
        <p:spPr bwMode="auto">
          <a:xfrm>
            <a:off x="228600" y="1828800"/>
            <a:ext cx="8686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8" name="Straight Connector 11"/>
          <p:cNvCxnSpPr>
            <a:cxnSpLocks noChangeShapeType="1"/>
          </p:cNvCxnSpPr>
          <p:nvPr/>
        </p:nvCxnSpPr>
        <p:spPr bwMode="auto">
          <a:xfrm>
            <a:off x="228600" y="5410200"/>
            <a:ext cx="8686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2530" name="Picture 2" descr="http://handsonclassrooms.org/pic/HandsOn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486400"/>
            <a:ext cx="1479296" cy="1219200"/>
          </a:xfrm>
          <a:prstGeom prst="rect">
            <a:avLst/>
          </a:prstGeom>
          <a:noFill/>
        </p:spPr>
      </p:pic>
      <p:pic>
        <p:nvPicPr>
          <p:cNvPr id="12" name="Picture 11" descr="nsf1_print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5638800"/>
            <a:ext cx="1066800" cy="10729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t="10615" b="15539"/>
          <a:stretch>
            <a:fillRect/>
          </a:stretch>
        </p:blipFill>
        <p:spPr bwMode="auto">
          <a:xfrm>
            <a:off x="3455194" y="2057400"/>
            <a:ext cx="2233612" cy="164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5257799" cy="1433513"/>
          </a:xfrm>
        </p:spPr>
        <p:txBody>
          <a:bodyPr/>
          <a:lstStyle/>
          <a:p>
            <a:r>
              <a:rPr lang="en-US" dirty="0" smtClean="0"/>
              <a:t>What is Malaria?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096000" cy="4113213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Components</a:t>
            </a:r>
            <a:r>
              <a:rPr lang="en-US" sz="1800" dirty="0" smtClean="0"/>
              <a:t> involved in malaria: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u="sng" dirty="0" smtClean="0">
                <a:solidFill>
                  <a:schemeClr val="accent2"/>
                </a:solidFill>
              </a:rPr>
              <a:t>Parasite</a:t>
            </a:r>
            <a:r>
              <a:rPr lang="en-US" sz="1800" dirty="0" smtClean="0"/>
              <a:t>: Agent that causes the disease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u="sng" dirty="0" smtClean="0">
                <a:solidFill>
                  <a:schemeClr val="accent2"/>
                </a:solidFill>
              </a:rPr>
              <a:t>Human</a:t>
            </a:r>
            <a:r>
              <a:rPr lang="en-US" sz="1800" dirty="0" smtClean="0"/>
              <a:t>: Host (suffers from the disease)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u="sng" dirty="0" smtClean="0">
                <a:solidFill>
                  <a:schemeClr val="accent2"/>
                </a:solidFill>
              </a:rPr>
              <a:t>Mosquito</a:t>
            </a:r>
            <a:r>
              <a:rPr lang="en-US" sz="1800" dirty="0" smtClean="0"/>
              <a:t>: Vector that transmits the disease from human to human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Vector</a:t>
            </a:r>
            <a:r>
              <a:rPr lang="en-US" sz="1800" dirty="0" smtClean="0"/>
              <a:t>-borne disease</a:t>
            </a:r>
          </a:p>
          <a:p>
            <a:pPr>
              <a:buNone/>
            </a:pPr>
            <a:r>
              <a:rPr lang="en-US" sz="1800" dirty="0" smtClean="0"/>
              <a:t>	Cause: </a:t>
            </a:r>
            <a:r>
              <a:rPr lang="en-US" sz="1800" i="1" dirty="0" smtClean="0"/>
              <a:t>Plasmodium </a:t>
            </a:r>
            <a:r>
              <a:rPr lang="en-US" sz="1800" i="1" dirty="0" err="1" smtClean="0"/>
              <a:t>falciparum</a:t>
            </a:r>
            <a:r>
              <a:rPr lang="en-US" sz="1800" i="1" dirty="0" smtClean="0"/>
              <a:t>, Plasmodium </a:t>
            </a:r>
            <a:r>
              <a:rPr lang="en-US" sz="1800" i="1" dirty="0" err="1" smtClean="0"/>
              <a:t>vivax</a:t>
            </a:r>
            <a:r>
              <a:rPr lang="en-US" sz="1800" i="1" dirty="0" smtClean="0"/>
              <a:t>, Plasmodium </a:t>
            </a:r>
            <a:r>
              <a:rPr lang="en-US" sz="1800" i="1" dirty="0" err="1" smtClean="0"/>
              <a:t>malariae</a:t>
            </a:r>
            <a:r>
              <a:rPr lang="en-US" sz="1800" i="1" dirty="0" smtClean="0"/>
              <a:t>, Plasmodium </a:t>
            </a:r>
            <a:r>
              <a:rPr lang="en-US" sz="1800" i="1" dirty="0" err="1" smtClean="0"/>
              <a:t>ovale</a:t>
            </a: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i="1" dirty="0" smtClean="0"/>
              <a:t>Plasmodium </a:t>
            </a:r>
            <a:r>
              <a:rPr lang="en-US" sz="1800" i="1" dirty="0" err="1" smtClean="0"/>
              <a:t>falciparum</a:t>
            </a:r>
            <a:r>
              <a:rPr lang="en-US" sz="1800" dirty="0" smtClean="0"/>
              <a:t> is the most dangerous species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Transmission</a:t>
            </a:r>
            <a:r>
              <a:rPr lang="en-US" sz="1800" dirty="0" smtClean="0"/>
              <a:t>: Female mosquito</a:t>
            </a:r>
          </a:p>
          <a:p>
            <a:pPr>
              <a:buNone/>
            </a:pPr>
            <a:r>
              <a:rPr lang="en-US" sz="1800" dirty="0" smtClean="0"/>
              <a:t>	Male and female mosquitoes feed on nectar and plant juice</a:t>
            </a:r>
          </a:p>
          <a:p>
            <a:pPr>
              <a:buNone/>
            </a:pPr>
            <a:r>
              <a:rPr lang="en-US" sz="1800" dirty="0" smtClean="0"/>
              <a:t>	Female mosquitoes need blood for reproduction</a:t>
            </a:r>
          </a:p>
        </p:txBody>
      </p:sp>
      <p:pic>
        <p:nvPicPr>
          <p:cNvPr id="4" name="Picture 3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  <p:pic>
        <p:nvPicPr>
          <p:cNvPr id="3074" name="Picture 2" descr="C:\Users\User\AppData\Local\Microsoft\Windows\Temporary Internet Files\Low\Content.IE5\Z57DXHTQ\MC90043803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1828800" cy="1828800"/>
          </a:xfrm>
          <a:prstGeom prst="rect">
            <a:avLst/>
          </a:prstGeom>
          <a:noFill/>
        </p:spPr>
      </p:pic>
      <p:pic>
        <p:nvPicPr>
          <p:cNvPr id="6" name="Content Placeholder 3" descr="lifecycle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48400" y="2209800"/>
            <a:ext cx="278190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93" y="1676400"/>
            <a:ext cx="4876007" cy="4113213"/>
          </a:xfrm>
        </p:spPr>
        <p:txBody>
          <a:bodyPr/>
          <a:lstStyle/>
          <a:p>
            <a:r>
              <a:rPr lang="en-US" sz="2400" dirty="0" err="1" smtClean="0"/>
              <a:t>Gapminder</a:t>
            </a:r>
            <a:r>
              <a:rPr lang="en-US" sz="2400" dirty="0" smtClean="0"/>
              <a:t> is a free data exploration and visualization tool</a:t>
            </a:r>
          </a:p>
          <a:p>
            <a:endParaRPr lang="en-US" sz="1200" dirty="0" smtClean="0"/>
          </a:p>
          <a:p>
            <a:r>
              <a:rPr lang="en-US" sz="2400" dirty="0" smtClean="0"/>
              <a:t>Lots of world data from sources such as WHO, FAO, others are loaded into it</a:t>
            </a:r>
          </a:p>
          <a:p>
            <a:endParaRPr lang="en-US" sz="1200" dirty="0" smtClean="0"/>
          </a:p>
          <a:p>
            <a:r>
              <a:rPr lang="en-US" sz="2400" dirty="0" smtClean="0"/>
              <a:t>Use it to find your own interesting trends</a:t>
            </a:r>
          </a:p>
          <a:p>
            <a:endParaRPr lang="en-US" sz="28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gapminder wor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763" y="609600"/>
            <a:ext cx="6012473" cy="838200"/>
          </a:xfrm>
          <a:prstGeom prst="rect">
            <a:avLst/>
          </a:prstGeom>
        </p:spPr>
      </p:pic>
      <p:pic>
        <p:nvPicPr>
          <p:cNvPr id="6" name="Picture 5" descr="gapminder 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981200"/>
            <a:ext cx="328723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457200"/>
            <a:ext cx="7770813" cy="1433513"/>
          </a:xfrm>
        </p:spPr>
        <p:txBody>
          <a:bodyPr/>
          <a:lstStyle/>
          <a:p>
            <a:pPr algn="l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93" y="2286000"/>
            <a:ext cx="7770813" cy="3656013"/>
          </a:xfrm>
        </p:spPr>
        <p:txBody>
          <a:bodyPr/>
          <a:lstStyle/>
          <a:p>
            <a:r>
              <a:rPr lang="en-US" dirty="0" smtClean="0"/>
              <a:t>Watch the introductory video: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  <a:hlinkClick r:id="rId2"/>
              </a:rPr>
              <a:t>http://www.gapminder.org/videos/200-years-that-changed-the-world-bc/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Open </a:t>
            </a:r>
            <a:r>
              <a:rPr lang="en-US" dirty="0" err="1" smtClean="0">
                <a:solidFill>
                  <a:schemeClr val="tx1"/>
                </a:solidFill>
              </a:rPr>
              <a:t>Gapminder</a:t>
            </a:r>
            <a:r>
              <a:rPr lang="en-US" dirty="0" smtClean="0">
                <a:solidFill>
                  <a:schemeClr val="tx1"/>
                </a:solidFill>
              </a:rPr>
              <a:t> World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Check out the tutorial on the next slide (or click “How to Use”)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the spreadsheet to start thinking about malaria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apminder video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52399"/>
            <a:ext cx="3133725" cy="23955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 descr="nsf1_print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pminder world gui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86800" cy="6118192"/>
          </a:xfrm>
        </p:spPr>
      </p:pic>
      <p:sp>
        <p:nvSpPr>
          <p:cNvPr id="5" name="TextBox 4"/>
          <p:cNvSpPr txBox="1"/>
          <p:nvPr/>
        </p:nvSpPr>
        <p:spPr>
          <a:xfrm>
            <a:off x="6248400" y="6172200"/>
            <a:ext cx="2747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From </a:t>
            </a:r>
            <a:r>
              <a:rPr lang="en-US" sz="1400" i="1" dirty="0" err="1" smtClean="0">
                <a:solidFill>
                  <a:schemeClr val="tx1"/>
                </a:solidFill>
              </a:rPr>
              <a:t>Gapminder</a:t>
            </a:r>
            <a:r>
              <a:rPr lang="en-US" sz="1400" i="1" dirty="0" smtClean="0">
                <a:solidFill>
                  <a:schemeClr val="tx1"/>
                </a:solidFill>
              </a:rPr>
              <a:t> World Website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Findings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8" y="1881188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dirty="0" smtClean="0"/>
              <a:t>Effects of 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0813" cy="4113213"/>
          </a:xfrm>
        </p:spPr>
        <p:txBody>
          <a:bodyPr/>
          <a:lstStyle/>
          <a:p>
            <a:r>
              <a:rPr lang="en-US" sz="1800" dirty="0" smtClean="0"/>
              <a:t>Effects range from mild to fatal, including cerebral malaria</a:t>
            </a:r>
          </a:p>
          <a:p>
            <a:r>
              <a:rPr lang="en-US" sz="1800" dirty="0" smtClean="0"/>
              <a:t>About 1.24 million deaths in 2010 (Murray et al. 2012)</a:t>
            </a:r>
          </a:p>
          <a:p>
            <a:r>
              <a:rPr lang="en-US" sz="1800" dirty="0" smtClean="0"/>
              <a:t>In Africa, a child dies every 45 seconds of Malaria</a:t>
            </a:r>
          </a:p>
          <a:p>
            <a:r>
              <a:rPr lang="en-US" sz="1800" dirty="0" smtClean="0"/>
              <a:t>Malaria prevalence is high in developing countries due to:</a:t>
            </a:r>
          </a:p>
          <a:p>
            <a:pPr>
              <a:buNone/>
            </a:pPr>
            <a:r>
              <a:rPr lang="en-US" sz="1800" dirty="0" smtClean="0"/>
              <a:t>	poverty,</a:t>
            </a:r>
          </a:p>
          <a:p>
            <a:pPr>
              <a:buNone/>
            </a:pPr>
            <a:r>
              <a:rPr lang="en-US" sz="1800" dirty="0" smtClean="0"/>
              <a:t>	human behavior,</a:t>
            </a:r>
          </a:p>
          <a:p>
            <a:pPr>
              <a:buNone/>
            </a:pPr>
            <a:r>
              <a:rPr lang="en-US" sz="1800" dirty="0" smtClean="0"/>
              <a:t>	poor sanitation,</a:t>
            </a:r>
          </a:p>
          <a:p>
            <a:pPr>
              <a:buNone/>
            </a:pPr>
            <a:r>
              <a:rPr lang="en-US" sz="1800" dirty="0" smtClean="0"/>
              <a:t>	inadequate drainage,</a:t>
            </a:r>
          </a:p>
          <a:p>
            <a:pPr>
              <a:buNone/>
            </a:pPr>
            <a:r>
              <a:rPr lang="en-US" sz="1800" dirty="0" smtClean="0"/>
              <a:t>	drug resistance, etc.</a:t>
            </a:r>
          </a:p>
          <a:p>
            <a:r>
              <a:rPr lang="en-US" sz="1800" dirty="0" smtClean="0"/>
              <a:t>Malaria has a negative impact on economic growth.</a:t>
            </a:r>
          </a:p>
          <a:p>
            <a:r>
              <a:rPr lang="en-US" sz="1800" dirty="0" smtClean="0"/>
              <a:t>People moving from regions without malaria to regions where it is present are more at risk</a:t>
            </a:r>
            <a:endParaRPr lang="en-US" sz="1800" dirty="0"/>
          </a:p>
        </p:txBody>
      </p:sp>
      <p:pic>
        <p:nvPicPr>
          <p:cNvPr id="4" name="Picture 3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  <p:pic>
        <p:nvPicPr>
          <p:cNvPr id="4098" name="Picture 2" descr="C:\Users\User\AppData\Local\Microsoft\Windows\Temporary Internet Files\Low\Content.IE5\MQ1EUZFC\MC90043806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0813" cy="831850"/>
          </a:xfrm>
        </p:spPr>
        <p:txBody>
          <a:bodyPr/>
          <a:lstStyle/>
          <a:p>
            <a:r>
              <a:rPr lang="en-US" sz="3200" dirty="0" smtClean="0"/>
              <a:t>For This Module &amp; More 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343400" cy="2667000"/>
          </a:xfrm>
        </p:spPr>
        <p:txBody>
          <a:bodyPr/>
          <a:lstStyle/>
          <a:p>
            <a:r>
              <a:rPr lang="en-US" sz="2800" dirty="0" smtClean="0"/>
              <a:t>Website: www.nimbios.org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/>
              <a:t>Sign up for our bimonthly email newsletter</a:t>
            </a:r>
          </a:p>
          <a:p>
            <a:r>
              <a:rPr lang="en-US" sz="2800" dirty="0" smtClean="0"/>
              <a:t>Check our blog</a:t>
            </a:r>
          </a:p>
        </p:txBody>
      </p:sp>
      <p:pic>
        <p:nvPicPr>
          <p:cNvPr id="4" name="Picture 3" descr="NIMBioS Page.jpg"/>
          <p:cNvPicPr>
            <a:picLocks noChangeAspect="1"/>
          </p:cNvPicPr>
          <p:nvPr/>
        </p:nvPicPr>
        <p:blipFill>
          <a:blip r:embed="rId2" cstate="print"/>
          <a:srcRect l="10833" t="2000" r="22500" b="4666"/>
          <a:stretch>
            <a:fillRect/>
          </a:stretch>
        </p:blipFill>
        <p:spPr>
          <a:xfrm>
            <a:off x="5715000" y="1066800"/>
            <a:ext cx="3124200" cy="3707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IMBioS N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81400"/>
            <a:ext cx="1752600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304800"/>
            <a:ext cx="7770813" cy="1433513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93" y="1600200"/>
            <a:ext cx="7770813" cy="41132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Disease modeling activity adapted from:</a:t>
            </a:r>
          </a:p>
          <a:p>
            <a:r>
              <a:rPr lang="en-US" sz="1400" dirty="0" err="1" smtClean="0"/>
              <a:t>Jungck</a:t>
            </a:r>
            <a:r>
              <a:rPr lang="en-US" sz="1400" dirty="0" smtClean="0"/>
              <a:t>, J.R., Gaff, H. and A.E. </a:t>
            </a:r>
            <a:r>
              <a:rPr lang="en-US" sz="1400" dirty="0" err="1" smtClean="0"/>
              <a:t>Weisstein</a:t>
            </a:r>
            <a:r>
              <a:rPr lang="en-US" sz="1400" dirty="0" smtClean="0"/>
              <a:t>. 2010. Mathematical Manipulative Models: In Defense of “Beanbag Biology”.  CBE-Life Sciences 9(3): 201-211.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2000" dirty="0" smtClean="0"/>
              <a:t>Slides on Malaria disease adapted with permission from:</a:t>
            </a:r>
          </a:p>
          <a:p>
            <a:r>
              <a:rPr lang="en-US" sz="1400" dirty="0" smtClean="0"/>
              <a:t>Dr. </a:t>
            </a:r>
            <a:r>
              <a:rPr lang="en-US" sz="1400" dirty="0" err="1" smtClean="0"/>
              <a:t>Calistus</a:t>
            </a:r>
            <a:r>
              <a:rPr lang="en-US" sz="1400" dirty="0" smtClean="0"/>
              <a:t> </a:t>
            </a:r>
            <a:r>
              <a:rPr lang="en-US" sz="1400" dirty="0" err="1" smtClean="0"/>
              <a:t>Ngonghala</a:t>
            </a:r>
            <a:r>
              <a:rPr lang="en-US" sz="1400" dirty="0" smtClean="0"/>
              <a:t>, NIMBioS postdoctoral researcher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2000" dirty="0" smtClean="0"/>
              <a:t>And for the excellent data tool, video, tutorial resources:</a:t>
            </a:r>
          </a:p>
          <a:p>
            <a:r>
              <a:rPr lang="en-US" sz="1400" dirty="0" smtClean="0"/>
              <a:t>Dr. Hans </a:t>
            </a:r>
            <a:r>
              <a:rPr lang="en-US" sz="1400" dirty="0" err="1" smtClean="0"/>
              <a:t>Rosling</a:t>
            </a:r>
            <a:r>
              <a:rPr lang="en-US" sz="1400" dirty="0" smtClean="0"/>
              <a:t> and </a:t>
            </a:r>
            <a:r>
              <a:rPr lang="en-US" sz="1400" dirty="0" smtClean="0">
                <a:hlinkClick r:id="rId2"/>
              </a:rPr>
              <a:t>www.gapminder.org</a:t>
            </a:r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2000" dirty="0" smtClean="0"/>
              <a:t>This module developed and piloted for:</a:t>
            </a:r>
          </a:p>
          <a:p>
            <a:r>
              <a:rPr lang="en-US" sz="1400" dirty="0" smtClean="0"/>
              <a:t>Tennessee Junior Science and Humanities Symposium 2012</a:t>
            </a:r>
            <a:endParaRPr lang="en-US" sz="1400" dirty="0"/>
          </a:p>
        </p:txBody>
      </p:sp>
      <p:pic>
        <p:nvPicPr>
          <p:cNvPr id="4" name="Picture 3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685800"/>
            <a:ext cx="7770813" cy="1433513"/>
          </a:xfrm>
        </p:spPr>
        <p:txBody>
          <a:bodyPr/>
          <a:lstStyle/>
          <a:p>
            <a:r>
              <a:rPr lang="en-US" sz="3600" dirty="0" smtClean="0"/>
              <a:t>By the end of this module, you will …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105399" cy="4113213"/>
          </a:xfrm>
        </p:spPr>
        <p:txBody>
          <a:bodyPr/>
          <a:lstStyle/>
          <a:p>
            <a:r>
              <a:rPr lang="en-US" sz="2400" dirty="0" smtClean="0"/>
              <a:t>Understand how mathematicians and biologists can build mathematical models to simulate disease outbreaks.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Use real world health data to learn and share something you choose about malaria.</a:t>
            </a:r>
            <a:endParaRPr lang="en-US" sz="2400" dirty="0"/>
          </a:p>
        </p:txBody>
      </p:sp>
      <p:pic>
        <p:nvPicPr>
          <p:cNvPr id="4" name="Picture 3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8000" b="18000"/>
          <a:stretch>
            <a:fillRect/>
          </a:stretch>
        </p:blipFill>
        <p:spPr bwMode="auto">
          <a:xfrm>
            <a:off x="6019800" y="2438400"/>
            <a:ext cx="263842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33513"/>
          </a:xfrm>
        </p:spPr>
        <p:txBody>
          <a:bodyPr/>
          <a:lstStyle/>
          <a:p>
            <a:r>
              <a:rPr lang="en-US" dirty="0" smtClean="0"/>
              <a:t>How can we quantify how fast a disease spreads? 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2133600"/>
            <a:ext cx="5334000" cy="3992563"/>
          </a:xfrm>
        </p:spPr>
        <p:txBody>
          <a:bodyPr/>
          <a:lstStyle/>
          <a:p>
            <a:r>
              <a:rPr lang="en-US" dirty="0" smtClean="0"/>
              <a:t>Expected number of secondary cases produced by a single infection in a completely susceptible population.</a:t>
            </a:r>
          </a:p>
          <a:p>
            <a:r>
              <a:rPr lang="en-US" dirty="0" smtClean="0"/>
              <a:t>If R</a:t>
            </a:r>
            <a:r>
              <a:rPr lang="en-US" baseline="-25000" dirty="0" smtClean="0"/>
              <a:t>o </a:t>
            </a:r>
            <a:r>
              <a:rPr lang="en-US" dirty="0" smtClean="0"/>
              <a:t> &gt; 1,  disease spreads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905000"/>
            <a:ext cx="3200400" cy="1676400"/>
          </a:xfrm>
        </p:spPr>
        <p:txBody>
          <a:bodyPr/>
          <a:lstStyle/>
          <a:p>
            <a:pPr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Basic Reproductive Number  = R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o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1308159" cy="184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334000"/>
            <a:ext cx="752520" cy="106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657600"/>
            <a:ext cx="876478" cy="123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endCxn id="9" idx="1"/>
          </p:cNvCxnSpPr>
          <p:nvPr/>
        </p:nvCxnSpPr>
        <p:spPr bwMode="auto">
          <a:xfrm flipV="1">
            <a:off x="1752600" y="4276461"/>
            <a:ext cx="533400" cy="60033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1752600" y="4876800"/>
            <a:ext cx="533400" cy="8361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3550"/>
            <a:ext cx="8458200" cy="1433513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  </a:t>
            </a:r>
            <a:r>
              <a:rPr lang="en-US" dirty="0" smtClean="0"/>
              <a:t>for some infectious diseases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848600" cy="2971800"/>
          </a:xfrm>
        </p:spPr>
        <p:txBody>
          <a:bodyPr/>
          <a:lstStyle/>
          <a:p>
            <a:r>
              <a:rPr lang="en-US" sz="3600" dirty="0" smtClean="0"/>
              <a:t>Measles  12-18</a:t>
            </a:r>
          </a:p>
          <a:p>
            <a:r>
              <a:rPr lang="en-US" sz="3600" dirty="0" smtClean="0"/>
              <a:t>Mumps     4-7</a:t>
            </a:r>
          </a:p>
          <a:p>
            <a:r>
              <a:rPr lang="en-US" sz="3600" dirty="0" smtClean="0"/>
              <a:t>HIV/AIDS   2-5</a:t>
            </a:r>
          </a:p>
          <a:p>
            <a:r>
              <a:rPr lang="en-US" sz="3600" dirty="0" smtClean="0"/>
              <a:t>Influenza  2-3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  <p:pic>
        <p:nvPicPr>
          <p:cNvPr id="7" name="Picture 2" descr="C:\Users\User\AppData\Local\Microsoft\Windows\Temporary Internet Files\Low\Content.IE5\CVHVRE5S\MC9004338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1828572" cy="182857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581400"/>
            <a:ext cx="1869603" cy="147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1433513"/>
          </a:xfrm>
        </p:spPr>
        <p:txBody>
          <a:bodyPr/>
          <a:lstStyle/>
          <a:p>
            <a:r>
              <a:rPr lang="en-US" dirty="0" smtClean="0"/>
              <a:t>Outbreak in a Cup: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Set up the Initial Conditions:</a:t>
            </a:r>
          </a:p>
          <a:p>
            <a:pPr>
              <a:buNone/>
            </a:pPr>
            <a:r>
              <a:rPr lang="en-US" dirty="0" smtClean="0"/>
              <a:t>	20 red beans</a:t>
            </a:r>
          </a:p>
          <a:p>
            <a:pPr>
              <a:buNone/>
            </a:pPr>
            <a:r>
              <a:rPr lang="en-US" dirty="0" smtClean="0"/>
              <a:t>	1 white bean</a:t>
            </a:r>
            <a:endParaRPr lang="en-US" dirty="0"/>
          </a:p>
        </p:txBody>
      </p:sp>
      <p:pic>
        <p:nvPicPr>
          <p:cNvPr id="4" name="Picture 3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974" t="3324" r="20103"/>
          <a:stretch>
            <a:fillRect/>
          </a:stretch>
        </p:blipFill>
        <p:spPr bwMode="auto">
          <a:xfrm>
            <a:off x="4648200" y="2667000"/>
            <a:ext cx="3276600" cy="3529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429000"/>
            <a:ext cx="1854200" cy="1619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sz="4800" dirty="0" smtClean="0"/>
              <a:t>Outbreak in a Cup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11321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1. Without looking in the cup, a student from the group selects 2 beans from the cup.</a:t>
            </a:r>
          </a:p>
          <a:p>
            <a:pPr>
              <a:buNone/>
            </a:pPr>
            <a:r>
              <a:rPr lang="en-US" sz="2400" dirty="0" smtClean="0"/>
              <a:t>2. If both beans are the same color, simply return the beans.</a:t>
            </a:r>
          </a:p>
          <a:p>
            <a:pPr>
              <a:buNone/>
            </a:pPr>
            <a:r>
              <a:rPr lang="en-US" sz="2400" dirty="0" smtClean="0"/>
              <a:t>3. If one bean is red and the other white, remove the red bean and return 2 white beans to the cup.</a:t>
            </a:r>
          </a:p>
          <a:p>
            <a:pPr>
              <a:buNone/>
            </a:pPr>
            <a:r>
              <a:rPr lang="en-US" sz="2400" dirty="0" smtClean="0"/>
              <a:t>4. At each time step, </a:t>
            </a:r>
            <a:r>
              <a:rPr lang="en-US" sz="2400" u="sng" dirty="0" smtClean="0"/>
              <a:t>record</a:t>
            </a:r>
            <a:r>
              <a:rPr lang="en-US" sz="2400" dirty="0" smtClean="0"/>
              <a:t> the event that occurs: either no change or a new infection.</a:t>
            </a:r>
          </a:p>
          <a:p>
            <a:pPr>
              <a:buNone/>
            </a:pPr>
            <a:r>
              <a:rPr lang="en-US" sz="2400" dirty="0" smtClean="0"/>
              <a:t>5. Repeat the process until told to stop.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9974" t="3324" r="20103"/>
          <a:stretch>
            <a:fillRect/>
          </a:stretch>
        </p:blipFill>
        <p:spPr bwMode="auto">
          <a:xfrm>
            <a:off x="7165754" y="152401"/>
            <a:ext cx="1219200" cy="131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57200"/>
            <a:ext cx="689935" cy="602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974" t="3324" r="20103"/>
          <a:stretch>
            <a:fillRect/>
          </a:stretch>
        </p:blipFill>
        <p:spPr bwMode="auto">
          <a:xfrm>
            <a:off x="685800" y="152400"/>
            <a:ext cx="1219200" cy="131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46" y="457199"/>
            <a:ext cx="689935" cy="602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433513"/>
          </a:xfrm>
        </p:spPr>
        <p:txBody>
          <a:bodyPr/>
          <a:lstStyle/>
          <a:p>
            <a:r>
              <a:rPr lang="en-US" dirty="0" smtClean="0"/>
              <a:t>Share!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113213"/>
          </a:xfrm>
        </p:spPr>
        <p:txBody>
          <a:bodyPr/>
          <a:lstStyle/>
          <a:p>
            <a:r>
              <a:rPr lang="en-US" sz="2400" dirty="0" smtClean="0"/>
              <a:t>Did groups show different patterns in how the outbreaks occurred? Why or why not?</a:t>
            </a:r>
          </a:p>
          <a:p>
            <a:r>
              <a:rPr lang="en-US" sz="2400" dirty="0" smtClean="0"/>
              <a:t>How is this disease model similar to what happens in the real world?</a:t>
            </a:r>
          </a:p>
          <a:p>
            <a:r>
              <a:rPr lang="en-US" sz="2400" dirty="0" smtClean="0"/>
              <a:t>What aspects could we add to modify our simple model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What would you estimate is the 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of this disease?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981200" y="4003964"/>
            <a:ext cx="1905000" cy="1524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9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16" charset="-128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181600" y="4003964"/>
            <a:ext cx="1905000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9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16" charset="-128"/>
              </a:rPr>
              <a:t>I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4267200" y="4648200"/>
            <a:ext cx="656897" cy="3463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7223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Susceptible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7565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Infected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433513"/>
          </a:xfrm>
        </p:spPr>
        <p:txBody>
          <a:bodyPr/>
          <a:lstStyle/>
          <a:p>
            <a:r>
              <a:rPr lang="en-US" dirty="0" smtClean="0"/>
              <a:t>What do we mean by a Mathematical Model?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1143000" y="1828800"/>
            <a:ext cx="2286000" cy="2514600"/>
          </a:xfrm>
          <a:custGeom>
            <a:avLst/>
            <a:gdLst>
              <a:gd name="connsiteX0" fmla="*/ 661851 w 2873828"/>
              <a:gd name="connsiteY0" fmla="*/ 583474 h 2995749"/>
              <a:gd name="connsiteX1" fmla="*/ 0 w 2873828"/>
              <a:gd name="connsiteY1" fmla="*/ 1402080 h 2995749"/>
              <a:gd name="connsiteX2" fmla="*/ 539931 w 2873828"/>
              <a:gd name="connsiteY2" fmla="*/ 2734492 h 2995749"/>
              <a:gd name="connsiteX3" fmla="*/ 2090057 w 2873828"/>
              <a:gd name="connsiteY3" fmla="*/ 2995749 h 2995749"/>
              <a:gd name="connsiteX4" fmla="*/ 2873828 w 2873828"/>
              <a:gd name="connsiteY4" fmla="*/ 2246812 h 2995749"/>
              <a:gd name="connsiteX5" fmla="*/ 2473234 w 2873828"/>
              <a:gd name="connsiteY5" fmla="*/ 1114697 h 2995749"/>
              <a:gd name="connsiteX6" fmla="*/ 2194560 w 2873828"/>
              <a:gd name="connsiteY6" fmla="*/ 0 h 2995749"/>
              <a:gd name="connsiteX7" fmla="*/ 661851 w 2873828"/>
              <a:gd name="connsiteY7" fmla="*/ 583474 h 299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3828" h="2995749">
                <a:moveTo>
                  <a:pt x="661851" y="583474"/>
                </a:moveTo>
                <a:lnTo>
                  <a:pt x="0" y="1402080"/>
                </a:lnTo>
                <a:lnTo>
                  <a:pt x="539931" y="2734492"/>
                </a:lnTo>
                <a:lnTo>
                  <a:pt x="2090057" y="2995749"/>
                </a:lnTo>
                <a:lnTo>
                  <a:pt x="2873828" y="2246812"/>
                </a:lnTo>
                <a:lnTo>
                  <a:pt x="2473234" y="1114697"/>
                </a:lnTo>
                <a:lnTo>
                  <a:pt x="2194560" y="0"/>
                </a:lnTo>
                <a:lnTo>
                  <a:pt x="661851" y="583474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pitchFamily="16" charset="-128"/>
              </a:rPr>
              <a:t>Real World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57800" y="1981200"/>
            <a:ext cx="23622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Model World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048000" y="2362200"/>
            <a:ext cx="220980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3429000" y="3581400"/>
            <a:ext cx="182880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5257800" y="4572000"/>
            <a:ext cx="23622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800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210568" y="5482046"/>
            <a:ext cx="759200" cy="454614"/>
          </a:xfrm>
          <a:custGeom>
            <a:avLst/>
            <a:gdLst>
              <a:gd name="connsiteX0" fmla="*/ 741049 w 759200"/>
              <a:gd name="connsiteY0" fmla="*/ 0 h 454614"/>
              <a:gd name="connsiteX1" fmla="*/ 741049 w 759200"/>
              <a:gd name="connsiteY1" fmla="*/ 200297 h 454614"/>
              <a:gd name="connsiteX2" fmla="*/ 706215 w 759200"/>
              <a:gd name="connsiteY2" fmla="*/ 296091 h 454614"/>
              <a:gd name="connsiteX3" fmla="*/ 680089 w 759200"/>
              <a:gd name="connsiteY3" fmla="*/ 322217 h 454614"/>
              <a:gd name="connsiteX4" fmla="*/ 593003 w 759200"/>
              <a:gd name="connsiteY4" fmla="*/ 383177 h 454614"/>
              <a:gd name="connsiteX5" fmla="*/ 505918 w 759200"/>
              <a:gd name="connsiteY5" fmla="*/ 418011 h 454614"/>
              <a:gd name="connsiteX6" fmla="*/ 479792 w 759200"/>
              <a:gd name="connsiteY6" fmla="*/ 435428 h 454614"/>
              <a:gd name="connsiteX7" fmla="*/ 340455 w 759200"/>
              <a:gd name="connsiteY7" fmla="*/ 435428 h 454614"/>
              <a:gd name="connsiteX8" fmla="*/ 235952 w 759200"/>
              <a:gd name="connsiteY8" fmla="*/ 383177 h 454614"/>
              <a:gd name="connsiteX9" fmla="*/ 105323 w 759200"/>
              <a:gd name="connsiteY9" fmla="*/ 278674 h 454614"/>
              <a:gd name="connsiteX10" fmla="*/ 70489 w 759200"/>
              <a:gd name="connsiteY10" fmla="*/ 243840 h 454614"/>
              <a:gd name="connsiteX11" fmla="*/ 53072 w 759200"/>
              <a:gd name="connsiteY11" fmla="*/ 217714 h 454614"/>
              <a:gd name="connsiteX12" fmla="*/ 18238 w 759200"/>
              <a:gd name="connsiteY12" fmla="*/ 139337 h 454614"/>
              <a:gd name="connsiteX13" fmla="*/ 9529 w 759200"/>
              <a:gd name="connsiteY13" fmla="*/ 95794 h 454614"/>
              <a:gd name="connsiteX14" fmla="*/ 821 w 759200"/>
              <a:gd name="connsiteY14" fmla="*/ 52251 h 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9200" h="454614">
                <a:moveTo>
                  <a:pt x="741049" y="0"/>
                </a:moveTo>
                <a:cubicBezTo>
                  <a:pt x="747113" y="103081"/>
                  <a:pt x="759200" y="121642"/>
                  <a:pt x="741049" y="200297"/>
                </a:cubicBezTo>
                <a:cubicBezTo>
                  <a:pt x="734973" y="226626"/>
                  <a:pt x="723926" y="271296"/>
                  <a:pt x="706215" y="296091"/>
                </a:cubicBezTo>
                <a:cubicBezTo>
                  <a:pt x="699057" y="306113"/>
                  <a:pt x="689440" y="314202"/>
                  <a:pt x="680089" y="322217"/>
                </a:cubicBezTo>
                <a:cubicBezTo>
                  <a:pt x="659657" y="339730"/>
                  <a:pt x="612408" y="370828"/>
                  <a:pt x="593003" y="383177"/>
                </a:cubicBezTo>
                <a:cubicBezTo>
                  <a:pt x="541453" y="415982"/>
                  <a:pt x="561963" y="406803"/>
                  <a:pt x="505918" y="418011"/>
                </a:cubicBezTo>
                <a:cubicBezTo>
                  <a:pt x="497209" y="423817"/>
                  <a:pt x="489412" y="431305"/>
                  <a:pt x="479792" y="435428"/>
                </a:cubicBezTo>
                <a:cubicBezTo>
                  <a:pt x="435026" y="454614"/>
                  <a:pt x="386853" y="439295"/>
                  <a:pt x="340455" y="435428"/>
                </a:cubicBezTo>
                <a:cubicBezTo>
                  <a:pt x="282542" y="420951"/>
                  <a:pt x="307787" y="431068"/>
                  <a:pt x="235952" y="383177"/>
                </a:cubicBezTo>
                <a:cubicBezTo>
                  <a:pt x="137083" y="317263"/>
                  <a:pt x="179776" y="353126"/>
                  <a:pt x="105323" y="278674"/>
                </a:cubicBezTo>
                <a:cubicBezTo>
                  <a:pt x="93712" y="267063"/>
                  <a:pt x="79598" y="257503"/>
                  <a:pt x="70489" y="243840"/>
                </a:cubicBezTo>
                <a:cubicBezTo>
                  <a:pt x="64683" y="235131"/>
                  <a:pt x="57323" y="227278"/>
                  <a:pt x="53072" y="217714"/>
                </a:cubicBezTo>
                <a:cubicBezTo>
                  <a:pt x="11618" y="124443"/>
                  <a:pt x="57655" y="198464"/>
                  <a:pt x="18238" y="139337"/>
                </a:cubicBezTo>
                <a:cubicBezTo>
                  <a:pt x="15335" y="124823"/>
                  <a:pt x="11962" y="110394"/>
                  <a:pt x="9529" y="95794"/>
                </a:cubicBezTo>
                <a:cubicBezTo>
                  <a:pt x="0" y="38619"/>
                  <a:pt x="821" y="11611"/>
                  <a:pt x="821" y="52251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172200" y="5486400"/>
            <a:ext cx="228600" cy="1524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6019800" y="5562600"/>
            <a:ext cx="228600" cy="762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 flipH="1" flipV="1">
            <a:off x="5449094" y="4228306"/>
            <a:ext cx="68580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5400000">
            <a:off x="6744494" y="4228306"/>
            <a:ext cx="68580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48000" y="1981200"/>
            <a:ext cx="1932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Occam’s Razor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2895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Interpret and Test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4191000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Model Results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1868" y="3886200"/>
            <a:ext cx="193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Your Big Question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594360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Math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953000"/>
            <a:ext cx="44196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“A Purposeful Representation of Reality”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Figure from “A Course in Mathematical Modeling” by Mooney &amp; Swift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21" name="Picture 20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33513"/>
          </a:xfrm>
        </p:spPr>
        <p:txBody>
          <a:bodyPr/>
          <a:lstStyle/>
          <a:p>
            <a:r>
              <a:rPr lang="en-US" dirty="0" smtClean="0"/>
              <a:t>Some ways to add to this model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2209800"/>
            <a:ext cx="1905000" cy="1524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9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16" charset="-128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2209800"/>
            <a:ext cx="1905000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9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16" charset="-128"/>
              </a:rPr>
              <a:t>I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2971800" y="2438400"/>
            <a:ext cx="656897" cy="3463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92817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Susceptible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962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Infected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5861674"/>
            <a:ext cx="990600" cy="99632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6019800" y="2895600"/>
            <a:ext cx="656897" cy="3463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0" y="2209800"/>
            <a:ext cx="1905000" cy="1524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ＭＳ Ｐゴシック" pitchFamily="16" charset="-128"/>
              </a:rPr>
              <a:t>R</a:t>
            </a:r>
            <a:endParaRPr kumimoji="0" lang="en-US" sz="9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3962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Recovered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(Immune)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2971800" y="3082636"/>
            <a:ext cx="656897" cy="34636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3847096">
            <a:off x="5533336" y="4007919"/>
            <a:ext cx="656897" cy="34636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572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876800"/>
            <a:ext cx="6005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 you think of more?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would you represent them?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could you represent these with math?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619</Words>
  <Application>Microsoft Office PowerPoint</Application>
  <PresentationFormat>On-screen Show (4:3)</PresentationFormat>
  <Paragraphs>125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By the end of this module, you will … </vt:lpstr>
      <vt:lpstr>How can we quantify how fast a disease spreads? </vt:lpstr>
      <vt:lpstr>R0  for some infectious diseases</vt:lpstr>
      <vt:lpstr>Outbreak in a Cup: Set Up</vt:lpstr>
      <vt:lpstr>Outbreak in a Cup</vt:lpstr>
      <vt:lpstr>Share!</vt:lpstr>
      <vt:lpstr>What do we mean by a Mathematical Model?</vt:lpstr>
      <vt:lpstr>Some ways to add to this model …</vt:lpstr>
      <vt:lpstr>What is Malaria?</vt:lpstr>
      <vt:lpstr>Slide 11</vt:lpstr>
      <vt:lpstr>Getting Started</vt:lpstr>
      <vt:lpstr>Slide 13</vt:lpstr>
      <vt:lpstr>Share Your Findings</vt:lpstr>
      <vt:lpstr>Effects of Malaria</vt:lpstr>
      <vt:lpstr>For This Module &amp; More …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Gross</dc:creator>
  <cp:lastModifiedBy>User</cp:lastModifiedBy>
  <cp:revision>556</cp:revision>
  <cp:lastPrinted>1601-01-01T00:00:00Z</cp:lastPrinted>
  <dcterms:created xsi:type="dcterms:W3CDTF">2010-06-26T20:48:20Z</dcterms:created>
  <dcterms:modified xsi:type="dcterms:W3CDTF">2012-05-10T17:59:37Z</dcterms:modified>
</cp:coreProperties>
</file>