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87" r:id="rId2"/>
    <p:sldId id="369" r:id="rId3"/>
    <p:sldId id="371" r:id="rId4"/>
    <p:sldId id="372" r:id="rId5"/>
    <p:sldId id="373" r:id="rId6"/>
    <p:sldId id="370" r:id="rId7"/>
    <p:sldId id="374" r:id="rId8"/>
    <p:sldId id="377" r:id="rId9"/>
    <p:sldId id="395" r:id="rId10"/>
    <p:sldId id="394" r:id="rId11"/>
    <p:sldId id="378" r:id="rId12"/>
    <p:sldId id="376" r:id="rId13"/>
    <p:sldId id="379" r:id="rId14"/>
    <p:sldId id="381" r:id="rId15"/>
    <p:sldId id="385" r:id="rId16"/>
    <p:sldId id="386" r:id="rId17"/>
    <p:sldId id="387" r:id="rId18"/>
    <p:sldId id="388" r:id="rId19"/>
    <p:sldId id="389" r:id="rId20"/>
    <p:sldId id="390" r:id="rId21"/>
    <p:sldId id="396" r:id="rId22"/>
    <p:sldId id="397" r:id="rId23"/>
    <p:sldId id="382" r:id="rId24"/>
    <p:sldId id="383" r:id="rId25"/>
    <p:sldId id="384" r:id="rId26"/>
    <p:sldId id="407" r:id="rId27"/>
    <p:sldId id="408" r:id="rId28"/>
    <p:sldId id="399" r:id="rId29"/>
    <p:sldId id="400" r:id="rId30"/>
    <p:sldId id="401" r:id="rId31"/>
    <p:sldId id="402" r:id="rId32"/>
    <p:sldId id="403" r:id="rId33"/>
    <p:sldId id="404" r:id="rId34"/>
    <p:sldId id="405" r:id="rId35"/>
    <p:sldId id="406" r:id="rId36"/>
    <p:sldId id="338" r:id="rId37"/>
    <p:sldId id="398" r:id="rId38"/>
    <p:sldId id="303" r:id="rId39"/>
  </p:sldIdLst>
  <p:sldSz cx="9144000" cy="6858000" type="screen4x3"/>
  <p:notesSz cx="6954838" cy="9240838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Arial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9933"/>
    <a:srgbClr val="619D79"/>
    <a:srgbClr val="A5855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75" autoAdjust="0"/>
    <p:restoredTop sz="94240" autoAdjust="0"/>
  </p:normalViewPr>
  <p:slideViewPr>
    <p:cSldViewPr>
      <p:cViewPr varScale="1">
        <p:scale>
          <a:sx n="109" d="100"/>
          <a:sy n="109" d="100"/>
        </p:scale>
        <p:origin x="-1776" y="-9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11"/>
        <p:guide pos="219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40175" y="0"/>
            <a:ext cx="3013075" cy="4619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78C26165-ABFF-44BD-B352-2D72CBF56A1E}" type="datetime1">
              <a:rPr lang="en-US"/>
              <a:pPr>
                <a:defRPr/>
              </a:pPr>
              <a:t>6/21/2011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7288"/>
            <a:ext cx="3013075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pitchFamily="-112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40175" y="8777288"/>
            <a:ext cx="3013075" cy="4619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-112" charset="-128"/>
              </a:defRPr>
            </a:lvl1pPr>
          </a:lstStyle>
          <a:p>
            <a:pPr>
              <a:defRPr/>
            </a:pPr>
            <a:fld id="{C6CE9E32-93DB-4C73-BC69-E73FCB5731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6954838" cy="9240838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>
              <a:ea typeface="ＭＳ Ｐゴシック" pitchFamily="16" charset="-128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941763" y="0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1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68400" y="693738"/>
            <a:ext cx="4616450" cy="3462337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27100" y="4389438"/>
            <a:ext cx="5099050" cy="415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8778875"/>
            <a:ext cx="3011488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25464" algn="l"/>
                <a:tab pos="1850928" algn="l"/>
                <a:tab pos="2776393" algn="l"/>
                <a:tab pos="3701857" algn="l"/>
                <a:tab pos="4627321" algn="l"/>
                <a:tab pos="5552785" algn="l"/>
                <a:tab pos="6478250" algn="l"/>
                <a:tab pos="7403714" algn="l"/>
                <a:tab pos="8329178" algn="l"/>
                <a:tab pos="9254642" algn="l"/>
                <a:tab pos="10180107" algn="l"/>
              </a:tabLst>
              <a:defRPr sz="12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1089" tIns="47366" rIns="91089" bIns="47366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tabLst>
                <a:tab pos="0" algn="l"/>
                <a:tab pos="923925" algn="l"/>
                <a:tab pos="1849438" algn="l"/>
                <a:tab pos="2774950" algn="l"/>
                <a:tab pos="3700463" algn="l"/>
                <a:tab pos="4625975" algn="l"/>
                <a:tab pos="5551488" algn="l"/>
                <a:tab pos="6477000" algn="l"/>
                <a:tab pos="7402513" algn="l"/>
                <a:tab pos="8328025" algn="l"/>
                <a:tab pos="9253538" algn="l"/>
                <a:tab pos="10179050" algn="l"/>
              </a:tabLst>
              <a:defRPr sz="12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DFC33FDF-DD65-4198-9D53-1397B71E2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ＭＳ Ｐゴシック" pitchFamily="-112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pitchFamily="-11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>
              <a:buFont typeface="Times New Roman" pitchFamily="18" charset="0"/>
              <a:buNone/>
            </a:pPr>
            <a:fld id="{C780790F-DFEE-4BB3-9E46-DADBD59511F8}" type="slidenum">
              <a:rPr lang="en-GB" smtClean="0">
                <a:latin typeface="Times New Roman" pitchFamily="18" charset="0"/>
                <a:ea typeface="ＭＳ Ｐゴシック" pitchFamily="34" charset="-128"/>
              </a:rPr>
              <a:pPr>
                <a:buFont typeface="Times New Roman" pitchFamily="18" charset="0"/>
                <a:buNone/>
              </a:pPr>
              <a:t>1</a:t>
            </a:fld>
            <a:endParaRPr lang="en-GB" smtClean="0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5603" name="Text Box 1"/>
          <p:cNvSpPr txBox="1">
            <a:spLocks noChangeArrowheads="1"/>
          </p:cNvSpPr>
          <p:nvPr/>
        </p:nvSpPr>
        <p:spPr bwMode="auto">
          <a:xfrm>
            <a:off x="3941763" y="8778875"/>
            <a:ext cx="3011487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78F84DF8-BC13-402F-85D5-C021C09640D1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3941763" y="8778875"/>
            <a:ext cx="3013075" cy="461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1089" tIns="47366" rIns="91089" bIns="47366" anchor="b"/>
          <a:lstStyle/>
          <a:p>
            <a:pPr algn="r" eaLnBrk="0" hangingPunct="0">
              <a:buClr>
                <a:srgbClr val="000000"/>
              </a:buClr>
              <a:buSzPct val="100000"/>
              <a:tabLst>
                <a:tab pos="0" algn="l"/>
                <a:tab pos="461963" algn="l"/>
                <a:tab pos="923925" algn="l"/>
                <a:tab pos="1387475" algn="l"/>
                <a:tab pos="1849438" algn="l"/>
                <a:tab pos="2312988" algn="l"/>
                <a:tab pos="2774950" algn="l"/>
                <a:tab pos="3238500" algn="l"/>
                <a:tab pos="3700463" algn="l"/>
                <a:tab pos="4164013" algn="l"/>
                <a:tab pos="4625975" algn="l"/>
                <a:tab pos="5089525" algn="l"/>
                <a:tab pos="5551488" algn="l"/>
                <a:tab pos="6015038" algn="l"/>
                <a:tab pos="6477000" algn="l"/>
                <a:tab pos="6940550" algn="l"/>
                <a:tab pos="7402513" algn="l"/>
                <a:tab pos="7866063" algn="l"/>
                <a:tab pos="8328025" algn="l"/>
                <a:tab pos="8791575" algn="l"/>
                <a:tab pos="9253538" algn="l"/>
              </a:tabLst>
            </a:pPr>
            <a:fld id="{1B90B177-2C3C-45E0-BB22-2428C3D514B0}" type="slidenum">
              <a:rPr lang="en-GB" sz="1200">
                <a:solidFill>
                  <a:srgbClr val="000000"/>
                </a:solidFill>
              </a:rPr>
              <a:pPr algn="r" eaLnBrk="0" hangingPunct="0">
                <a:buClr>
                  <a:srgbClr val="000000"/>
                </a:buClr>
                <a:buSzPct val="100000"/>
                <a:tabLst>
                  <a:tab pos="0" algn="l"/>
                  <a:tab pos="461963" algn="l"/>
                  <a:tab pos="923925" algn="l"/>
                  <a:tab pos="1387475" algn="l"/>
                  <a:tab pos="1849438" algn="l"/>
                  <a:tab pos="2312988" algn="l"/>
                  <a:tab pos="2774950" algn="l"/>
                  <a:tab pos="3238500" algn="l"/>
                  <a:tab pos="3700463" algn="l"/>
                  <a:tab pos="4164013" algn="l"/>
                  <a:tab pos="4625975" algn="l"/>
                  <a:tab pos="5089525" algn="l"/>
                  <a:tab pos="5551488" algn="l"/>
                  <a:tab pos="6015038" algn="l"/>
                  <a:tab pos="6477000" algn="l"/>
                  <a:tab pos="6940550" algn="l"/>
                  <a:tab pos="7402513" algn="l"/>
                  <a:tab pos="7866063" algn="l"/>
                  <a:tab pos="8328025" algn="l"/>
                  <a:tab pos="8791575" algn="l"/>
                  <a:tab pos="9253538" algn="l"/>
                </a:tabLst>
              </a:pPr>
              <a:t>1</a:t>
            </a:fld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5605" name="Text Box 3"/>
          <p:cNvSpPr txBox="1">
            <a:spLocks noChangeArrowheads="1"/>
          </p:cNvSpPr>
          <p:nvPr/>
        </p:nvSpPr>
        <p:spPr bwMode="auto">
          <a:xfrm>
            <a:off x="1158875" y="693738"/>
            <a:ext cx="4637088" cy="34639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2546" tIns="46273" rIns="92546" bIns="46273" anchor="ctr"/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en-US"/>
          </a:p>
        </p:txBody>
      </p:sp>
      <p:sp>
        <p:nvSpPr>
          <p:cNvPr id="25606" name="Text Box 4"/>
          <p:cNvSpPr>
            <a:spLocks noGrp="1" noChangeArrowheads="1"/>
          </p:cNvSpPr>
          <p:nvPr>
            <p:ph type="body"/>
          </p:nvPr>
        </p:nvSpPr>
        <p:spPr>
          <a:xfrm>
            <a:off x="927100" y="4389438"/>
            <a:ext cx="5091113" cy="4154487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7DCF2-1131-4E3E-A509-218FBD851B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B46CD1-DE1D-4F15-98F0-77F51C37F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63550"/>
            <a:ext cx="1941513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63550"/>
            <a:ext cx="5676900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92F0E7-D131-48A4-A54A-8DA7B6CCA3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63550"/>
            <a:ext cx="7770813" cy="1433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B8E8D0-C610-4A06-A1AB-A1FFD9EA1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7555B-8C99-4401-AE7D-5FBD3B3F12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D2F0B-4BC7-46B0-90B3-0ED02DBF20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08413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981200"/>
            <a:ext cx="3810000" cy="41132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5283F1-C37F-45D3-A753-AEFEEAED6D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91BEA-F65B-4E07-BDC0-9DEE00E9D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153EF1-E939-464C-8843-5F292C41C5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A0D216-9E5D-4F03-AF7C-96235AC378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1BA4B-CB2C-41B1-A76C-9279697DD7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477BA-D8EA-4069-8FA0-EFF01CAFAC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63550"/>
            <a:ext cx="7770813" cy="1433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0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858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124200" y="6248400"/>
            <a:ext cx="28940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000000"/>
                </a:solidFill>
                <a:latin typeface="Arial" charset="0"/>
                <a:ea typeface="ＭＳ Ｐゴシック" pitchFamily="16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8400"/>
            <a:ext cx="1903413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>
                <a:srgbClr val="000000"/>
              </a:buClr>
              <a:buSzPct val="100000"/>
              <a:buFont typeface="Times New Roman" pitchFamily="-112" charset="0"/>
              <a:buNone/>
              <a:defRPr sz="1400">
                <a:solidFill>
                  <a:srgbClr val="000000"/>
                </a:solidFill>
                <a:ea typeface="ＭＳ Ｐゴシック" pitchFamily="-112" charset="-128"/>
              </a:defRPr>
            </a:lvl1pPr>
          </a:lstStyle>
          <a:p>
            <a:pPr>
              <a:defRPr/>
            </a:pPr>
            <a:fld id="{BE950018-0DC3-464B-95BA-EE5CFB8E5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6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52400" y="6248400"/>
            <a:ext cx="1873250" cy="5000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+mj-lt"/>
          <a:ea typeface="+mj-ea"/>
          <a:cs typeface="ＭＳ Ｐゴシック" pitchFamily="-112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000000"/>
          </a:solidFill>
          <a:latin typeface="Arial" charset="0"/>
          <a:ea typeface="ＭＳ Ｐゴシック" pitchFamily="16" charset="-128"/>
          <a:cs typeface="ＭＳ Ｐゴシック" pitchFamily="-112" charset="-128"/>
        </a:defRPr>
      </a:lvl5pPr>
      <a:lvl6pPr marL="25146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6pPr>
      <a:lvl7pPr marL="29718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7pPr>
      <a:lvl8pPr marL="34290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8pPr>
      <a:lvl9pPr marL="3886200" indent="-228600" algn="ctr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ＭＳ Ｐゴシック" pitchFamily="16" charset="-128"/>
        </a:defRPr>
      </a:lvl9pPr>
    </p:titleStyle>
    <p:bodyStyle>
      <a:lvl1pPr marL="342900" indent="-342900" algn="l" defTabSz="457200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ＭＳ Ｐゴシック" pitchFamily="-112" charset="-128"/>
        </a:defRPr>
      </a:lvl1pPr>
      <a:lvl2pPr marL="742950" indent="-285750" algn="l" defTabSz="457200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tif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tif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://www.nimbios.org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iff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4" descr="http://www.il.nrcs.usda.gov/technical/soils/soil-regions/IMAGES/dr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1981200"/>
            <a:ext cx="2409373" cy="3629026"/>
          </a:xfrm>
          <a:prstGeom prst="rect">
            <a:avLst/>
          </a:prstGeom>
          <a:noFill/>
        </p:spPr>
      </p:pic>
      <p:pic>
        <p:nvPicPr>
          <p:cNvPr id="12" name="Picture 4" descr="http://www.il.nrcs.usda.gov/technical/soils/soil-regions/IMAGES/dr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1981200"/>
            <a:ext cx="2409373" cy="3629026"/>
          </a:xfrm>
          <a:prstGeom prst="rect">
            <a:avLst/>
          </a:prstGeom>
          <a:noFill/>
        </p:spPr>
      </p:pic>
      <p:pic>
        <p:nvPicPr>
          <p:cNvPr id="19460" name="Picture 4" descr="http://www.il.nrcs.usda.gov/technical/soils/soil-regions/IMAGES/drumm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981200"/>
            <a:ext cx="2409373" cy="3629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0"/>
            <a:ext cx="6913563" cy="1765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0" y="2209800"/>
            <a:ext cx="9144000" cy="83317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US" sz="4800" dirty="0" smtClean="0">
                <a:latin typeface="Comic Sans MS" pitchFamily="66" charset="0"/>
              </a:rPr>
              <a:t>Biology Meets Math</a:t>
            </a:r>
          </a:p>
        </p:txBody>
      </p:sp>
      <p:pic>
        <p:nvPicPr>
          <p:cNvPr id="2054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2800" y="5715000"/>
            <a:ext cx="1314450" cy="962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5" name="Text Box 6"/>
          <p:cNvSpPr txBox="1">
            <a:spLocks noChangeArrowheads="1"/>
          </p:cNvSpPr>
          <p:nvPr/>
        </p:nvSpPr>
        <p:spPr bwMode="auto">
          <a:xfrm>
            <a:off x="4343400" y="5943600"/>
            <a:ext cx="2332038" cy="703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US Department of</a:t>
            </a:r>
          </a:p>
          <a:p>
            <a:pPr eaLnBrk="0" hangingPunct="0">
              <a:buClr>
                <a:srgbClr val="000000"/>
              </a:buClr>
              <a:buSzPct val="100000"/>
              <a:buFont typeface="Times New Roman" pitchFamily="18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2000">
                <a:solidFill>
                  <a:srgbClr val="000000"/>
                </a:solidFill>
              </a:rPr>
              <a:t>Homeland Security</a:t>
            </a:r>
          </a:p>
        </p:txBody>
      </p:sp>
      <p:cxnSp>
        <p:nvCxnSpPr>
          <p:cNvPr id="2057" name="Straight Connector 10"/>
          <p:cNvCxnSpPr>
            <a:cxnSpLocks noChangeShapeType="1"/>
          </p:cNvCxnSpPr>
          <p:nvPr/>
        </p:nvCxnSpPr>
        <p:spPr bwMode="auto">
          <a:xfrm>
            <a:off x="152400" y="19050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8" name="Straight Connector 11"/>
          <p:cNvCxnSpPr>
            <a:cxnSpLocks noChangeShapeType="1"/>
          </p:cNvCxnSpPr>
          <p:nvPr/>
        </p:nvCxnSpPr>
        <p:spPr bwMode="auto">
          <a:xfrm>
            <a:off x="228600" y="5638800"/>
            <a:ext cx="8686800" cy="0"/>
          </a:xfrm>
          <a:prstGeom prst="lin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24" name="TextBox 23"/>
          <p:cNvSpPr txBox="1"/>
          <p:nvPr/>
        </p:nvSpPr>
        <p:spPr>
          <a:xfrm>
            <a:off x="0" y="312420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solidFill>
                  <a:srgbClr val="FFFF00"/>
                </a:solidFill>
                <a:latin typeface="Rockwell Condensed" pitchFamily="18" charset="0"/>
              </a:rPr>
              <a:t>Predator-Prey Relationships</a:t>
            </a:r>
          </a:p>
          <a:p>
            <a:pPr algn="ctr"/>
            <a:r>
              <a:rPr lang="en-US" sz="4400" dirty="0" smtClean="0">
                <a:solidFill>
                  <a:srgbClr val="FFFF00"/>
                </a:solidFill>
                <a:latin typeface="Rockwell Condensed" pitchFamily="18" charset="0"/>
              </a:rPr>
              <a:t>in Belowground Ecosystems</a:t>
            </a:r>
            <a:endParaRPr lang="en-US" sz="4400" dirty="0">
              <a:solidFill>
                <a:srgbClr val="FFFF00"/>
              </a:solidFill>
              <a:latin typeface="Rockwell Condensed" pitchFamily="18" charset="0"/>
            </a:endParaRPr>
          </a:p>
        </p:txBody>
      </p:sp>
      <p:pic>
        <p:nvPicPr>
          <p:cNvPr id="14" name="Picture 13" descr="nsf1_print.t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4600" y="5715000"/>
            <a:ext cx="978408" cy="98406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534400" cy="1433513"/>
          </a:xfrm>
        </p:spPr>
        <p:txBody>
          <a:bodyPr/>
          <a:lstStyle/>
          <a:p>
            <a:r>
              <a:rPr lang="en-US" dirty="0" smtClean="0"/>
              <a:t>What do we mean by a Mathematical Model?</a:t>
            </a:r>
            <a:endParaRPr lang="en-US" dirty="0"/>
          </a:p>
        </p:txBody>
      </p:sp>
      <p:sp>
        <p:nvSpPr>
          <p:cNvPr id="4" name="Freeform 3"/>
          <p:cNvSpPr/>
          <p:nvPr/>
        </p:nvSpPr>
        <p:spPr bwMode="auto">
          <a:xfrm>
            <a:off x="1143000" y="1828800"/>
            <a:ext cx="2286000" cy="2514600"/>
          </a:xfrm>
          <a:custGeom>
            <a:avLst/>
            <a:gdLst>
              <a:gd name="connsiteX0" fmla="*/ 661851 w 2873828"/>
              <a:gd name="connsiteY0" fmla="*/ 583474 h 2995749"/>
              <a:gd name="connsiteX1" fmla="*/ 0 w 2873828"/>
              <a:gd name="connsiteY1" fmla="*/ 1402080 h 2995749"/>
              <a:gd name="connsiteX2" fmla="*/ 539931 w 2873828"/>
              <a:gd name="connsiteY2" fmla="*/ 2734492 h 2995749"/>
              <a:gd name="connsiteX3" fmla="*/ 2090057 w 2873828"/>
              <a:gd name="connsiteY3" fmla="*/ 2995749 h 2995749"/>
              <a:gd name="connsiteX4" fmla="*/ 2873828 w 2873828"/>
              <a:gd name="connsiteY4" fmla="*/ 2246812 h 2995749"/>
              <a:gd name="connsiteX5" fmla="*/ 2473234 w 2873828"/>
              <a:gd name="connsiteY5" fmla="*/ 1114697 h 2995749"/>
              <a:gd name="connsiteX6" fmla="*/ 2194560 w 2873828"/>
              <a:gd name="connsiteY6" fmla="*/ 0 h 2995749"/>
              <a:gd name="connsiteX7" fmla="*/ 661851 w 2873828"/>
              <a:gd name="connsiteY7" fmla="*/ 583474 h 2995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73828" h="2995749">
                <a:moveTo>
                  <a:pt x="661851" y="583474"/>
                </a:moveTo>
                <a:lnTo>
                  <a:pt x="0" y="1402080"/>
                </a:lnTo>
                <a:lnTo>
                  <a:pt x="539931" y="2734492"/>
                </a:lnTo>
                <a:lnTo>
                  <a:pt x="2090057" y="2995749"/>
                </a:lnTo>
                <a:lnTo>
                  <a:pt x="2873828" y="2246812"/>
                </a:lnTo>
                <a:lnTo>
                  <a:pt x="2473234" y="1114697"/>
                </a:lnTo>
                <a:lnTo>
                  <a:pt x="2194560" y="0"/>
                </a:lnTo>
                <a:lnTo>
                  <a:pt x="661851" y="583474"/>
                </a:lnTo>
                <a:close/>
              </a:path>
            </a:pathLst>
          </a:cu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ea typeface="ＭＳ Ｐゴシック" pitchFamily="16" charset="-128"/>
              </a:rPr>
              <a:t>Real World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257800" y="1981200"/>
            <a:ext cx="2362200" cy="1905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Model World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>
            <a:off x="3048000" y="2362200"/>
            <a:ext cx="2209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10800000">
            <a:off x="3429000" y="3581400"/>
            <a:ext cx="1828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Rectangle 12"/>
          <p:cNvSpPr/>
          <p:nvPr/>
        </p:nvSpPr>
        <p:spPr bwMode="auto">
          <a:xfrm>
            <a:off x="5257800" y="4572000"/>
            <a:ext cx="2362200" cy="9144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sz="800" dirty="0" smtClean="0">
              <a:solidFill>
                <a:schemeClr val="tx1"/>
              </a:solidFill>
              <a:latin typeface="Arial" charset="0"/>
              <a:ea typeface="ＭＳ Ｐゴシック" pitchFamily="16" charset="-128"/>
            </a:endParaRPr>
          </a:p>
          <a:p>
            <a:pPr marL="0" marR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pitchFamily="16" charset="-128"/>
              </a:rPr>
              <a:t>Model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33" name="Freeform 32"/>
          <p:cNvSpPr/>
          <p:nvPr/>
        </p:nvSpPr>
        <p:spPr bwMode="auto">
          <a:xfrm>
            <a:off x="6210568" y="5482046"/>
            <a:ext cx="759200" cy="454614"/>
          </a:xfrm>
          <a:custGeom>
            <a:avLst/>
            <a:gdLst>
              <a:gd name="connsiteX0" fmla="*/ 741049 w 759200"/>
              <a:gd name="connsiteY0" fmla="*/ 0 h 454614"/>
              <a:gd name="connsiteX1" fmla="*/ 741049 w 759200"/>
              <a:gd name="connsiteY1" fmla="*/ 200297 h 454614"/>
              <a:gd name="connsiteX2" fmla="*/ 706215 w 759200"/>
              <a:gd name="connsiteY2" fmla="*/ 296091 h 454614"/>
              <a:gd name="connsiteX3" fmla="*/ 680089 w 759200"/>
              <a:gd name="connsiteY3" fmla="*/ 322217 h 454614"/>
              <a:gd name="connsiteX4" fmla="*/ 593003 w 759200"/>
              <a:gd name="connsiteY4" fmla="*/ 383177 h 454614"/>
              <a:gd name="connsiteX5" fmla="*/ 505918 w 759200"/>
              <a:gd name="connsiteY5" fmla="*/ 418011 h 454614"/>
              <a:gd name="connsiteX6" fmla="*/ 479792 w 759200"/>
              <a:gd name="connsiteY6" fmla="*/ 435428 h 454614"/>
              <a:gd name="connsiteX7" fmla="*/ 340455 w 759200"/>
              <a:gd name="connsiteY7" fmla="*/ 435428 h 454614"/>
              <a:gd name="connsiteX8" fmla="*/ 235952 w 759200"/>
              <a:gd name="connsiteY8" fmla="*/ 383177 h 454614"/>
              <a:gd name="connsiteX9" fmla="*/ 105323 w 759200"/>
              <a:gd name="connsiteY9" fmla="*/ 278674 h 454614"/>
              <a:gd name="connsiteX10" fmla="*/ 70489 w 759200"/>
              <a:gd name="connsiteY10" fmla="*/ 243840 h 454614"/>
              <a:gd name="connsiteX11" fmla="*/ 53072 w 759200"/>
              <a:gd name="connsiteY11" fmla="*/ 217714 h 454614"/>
              <a:gd name="connsiteX12" fmla="*/ 18238 w 759200"/>
              <a:gd name="connsiteY12" fmla="*/ 139337 h 454614"/>
              <a:gd name="connsiteX13" fmla="*/ 9529 w 759200"/>
              <a:gd name="connsiteY13" fmla="*/ 95794 h 454614"/>
              <a:gd name="connsiteX14" fmla="*/ 821 w 759200"/>
              <a:gd name="connsiteY14" fmla="*/ 52251 h 4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759200" h="454614">
                <a:moveTo>
                  <a:pt x="741049" y="0"/>
                </a:moveTo>
                <a:cubicBezTo>
                  <a:pt x="747113" y="103081"/>
                  <a:pt x="759200" y="121642"/>
                  <a:pt x="741049" y="200297"/>
                </a:cubicBezTo>
                <a:cubicBezTo>
                  <a:pt x="734973" y="226626"/>
                  <a:pt x="723926" y="271296"/>
                  <a:pt x="706215" y="296091"/>
                </a:cubicBezTo>
                <a:cubicBezTo>
                  <a:pt x="699057" y="306113"/>
                  <a:pt x="689440" y="314202"/>
                  <a:pt x="680089" y="322217"/>
                </a:cubicBezTo>
                <a:cubicBezTo>
                  <a:pt x="659657" y="339730"/>
                  <a:pt x="612408" y="370828"/>
                  <a:pt x="593003" y="383177"/>
                </a:cubicBezTo>
                <a:cubicBezTo>
                  <a:pt x="541453" y="415982"/>
                  <a:pt x="561963" y="406803"/>
                  <a:pt x="505918" y="418011"/>
                </a:cubicBezTo>
                <a:cubicBezTo>
                  <a:pt x="497209" y="423817"/>
                  <a:pt x="489412" y="431305"/>
                  <a:pt x="479792" y="435428"/>
                </a:cubicBezTo>
                <a:cubicBezTo>
                  <a:pt x="435026" y="454614"/>
                  <a:pt x="386853" y="439295"/>
                  <a:pt x="340455" y="435428"/>
                </a:cubicBezTo>
                <a:cubicBezTo>
                  <a:pt x="282542" y="420951"/>
                  <a:pt x="307787" y="431068"/>
                  <a:pt x="235952" y="383177"/>
                </a:cubicBezTo>
                <a:cubicBezTo>
                  <a:pt x="137083" y="317263"/>
                  <a:pt x="179776" y="353126"/>
                  <a:pt x="105323" y="278674"/>
                </a:cubicBezTo>
                <a:cubicBezTo>
                  <a:pt x="93712" y="267063"/>
                  <a:pt x="79598" y="257503"/>
                  <a:pt x="70489" y="243840"/>
                </a:cubicBezTo>
                <a:cubicBezTo>
                  <a:pt x="64683" y="235131"/>
                  <a:pt x="57323" y="227278"/>
                  <a:pt x="53072" y="217714"/>
                </a:cubicBezTo>
                <a:cubicBezTo>
                  <a:pt x="11618" y="124443"/>
                  <a:pt x="57655" y="198464"/>
                  <a:pt x="18238" y="139337"/>
                </a:cubicBezTo>
                <a:cubicBezTo>
                  <a:pt x="15335" y="124823"/>
                  <a:pt x="11962" y="110394"/>
                  <a:pt x="9529" y="95794"/>
                </a:cubicBezTo>
                <a:cubicBezTo>
                  <a:pt x="0" y="38619"/>
                  <a:pt x="821" y="11611"/>
                  <a:pt x="821" y="52251"/>
                </a:cubicBezTo>
              </a:path>
            </a:pathLst>
          </a:custGeom>
          <a:noFill/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noFill/>
              <a:effectLst/>
              <a:latin typeface="Arial" charset="0"/>
              <a:ea typeface="ＭＳ Ｐゴシック" pitchFamily="16" charset="-128"/>
            </a:endParaRPr>
          </a:p>
        </p:txBody>
      </p:sp>
      <p:cxnSp>
        <p:nvCxnSpPr>
          <p:cNvPr id="35" name="Straight Connector 34"/>
          <p:cNvCxnSpPr/>
          <p:nvPr/>
        </p:nvCxnSpPr>
        <p:spPr bwMode="auto">
          <a:xfrm>
            <a:off x="6172200" y="5486400"/>
            <a:ext cx="228600" cy="1524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7" name="Straight Connector 36"/>
          <p:cNvCxnSpPr/>
          <p:nvPr/>
        </p:nvCxnSpPr>
        <p:spPr bwMode="auto">
          <a:xfrm rot="5400000">
            <a:off x="6019800" y="5562600"/>
            <a:ext cx="228600" cy="76200"/>
          </a:xfrm>
          <a:prstGeom prst="line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5400000" flipH="1" flipV="1">
            <a:off x="5449094" y="4228306"/>
            <a:ext cx="685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2" name="Straight Arrow Connector 41"/>
          <p:cNvCxnSpPr/>
          <p:nvPr/>
        </p:nvCxnSpPr>
        <p:spPr bwMode="auto">
          <a:xfrm rot="5400000">
            <a:off x="6744494" y="4228306"/>
            <a:ext cx="685800" cy="1588"/>
          </a:xfrm>
          <a:prstGeom prst="straightConnector1">
            <a:avLst/>
          </a:prstGeom>
          <a:solidFill>
            <a:srgbClr val="00B8FF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3048000" y="1981200"/>
            <a:ext cx="19321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Occam’s Razor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352800" y="2895600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accent2"/>
                </a:solidFill>
              </a:rPr>
              <a:t>Interpret and Test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62400" y="4191000"/>
            <a:ext cx="18101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Model Results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211868" y="3886200"/>
            <a:ext cx="19321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Your Big Question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72200" y="5943600"/>
            <a:ext cx="7537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2"/>
                </a:solidFill>
              </a:rPr>
              <a:t>Math</a:t>
            </a:r>
            <a:endParaRPr lang="en-US" sz="2000" dirty="0">
              <a:solidFill>
                <a:schemeClr val="accent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4953000"/>
            <a:ext cx="4419600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“A Purposeful Representation of Reality”</a:t>
            </a:r>
          </a:p>
          <a:p>
            <a:r>
              <a:rPr lang="en-US" sz="1050" dirty="0" smtClean="0">
                <a:solidFill>
                  <a:schemeClr val="tx1"/>
                </a:solidFill>
              </a:rPr>
              <a:t>Figure from “A Course in Mathematical Modeling” by Mooney &amp; Swift</a:t>
            </a:r>
            <a:endParaRPr lang="en-US" sz="1050" dirty="0">
              <a:solidFill>
                <a:schemeClr val="tx1"/>
              </a:solidFill>
            </a:endParaRPr>
          </a:p>
        </p:txBody>
      </p:sp>
      <p:pic>
        <p:nvPicPr>
          <p:cNvPr id="21" name="Picture 20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Soil Biologists Use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Nutrient cycling</a:t>
            </a:r>
          </a:p>
          <a:p>
            <a:r>
              <a:rPr lang="en-US" dirty="0" smtClean="0"/>
              <a:t>Decomposition</a:t>
            </a:r>
          </a:p>
          <a:p>
            <a:r>
              <a:rPr lang="en-US" dirty="0" smtClean="0"/>
              <a:t>Carbon sequestration</a:t>
            </a:r>
          </a:p>
          <a:p>
            <a:r>
              <a:rPr lang="en-US" dirty="0" smtClean="0"/>
              <a:t>Predator-Prey</a:t>
            </a:r>
          </a:p>
          <a:p>
            <a:r>
              <a:rPr lang="en-US" dirty="0" smtClean="0"/>
              <a:t>Host-parasite</a:t>
            </a:r>
          </a:p>
          <a:p>
            <a:r>
              <a:rPr lang="en-US" dirty="0" smtClean="0"/>
              <a:t>Soil formation/erosion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8" name="Picture 8" descr="http://carrier.pbworks.com/f/nitrog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209800"/>
            <a:ext cx="3429000" cy="2671012"/>
          </a:xfrm>
          <a:prstGeom prst="rect">
            <a:avLst/>
          </a:prstGeom>
          <a:noFill/>
        </p:spPr>
      </p:pic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Kinds of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2"/>
                </a:solidFill>
              </a:rPr>
              <a:t>Stochastic Model</a:t>
            </a:r>
            <a:r>
              <a:rPr lang="en-US" dirty="0" smtClean="0"/>
              <a:t>: Has randomness!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Discrete Model</a:t>
            </a:r>
            <a:r>
              <a:rPr lang="en-US" dirty="0" smtClean="0"/>
              <a:t>: No randomness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Theoretical Model</a:t>
            </a:r>
            <a:r>
              <a:rPr lang="en-US" dirty="0" smtClean="0"/>
              <a:t>: for explaining observed phenomena</a:t>
            </a:r>
          </a:p>
          <a:p>
            <a:r>
              <a:rPr lang="en-US" u="sng" dirty="0" smtClean="0">
                <a:solidFill>
                  <a:schemeClr val="accent2"/>
                </a:solidFill>
              </a:rPr>
              <a:t>Deterministic Model</a:t>
            </a:r>
            <a:r>
              <a:rPr lang="en-US" dirty="0" smtClean="0"/>
              <a:t>: for predicting events in time</a:t>
            </a:r>
          </a:p>
          <a:p>
            <a:endParaRPr lang="en-US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Predator-Prey</a:t>
            </a:r>
            <a:endParaRPr lang="en-US" dirty="0"/>
          </a:p>
        </p:txBody>
      </p:sp>
      <p:pic>
        <p:nvPicPr>
          <p:cNvPr id="4" name="Content Placeholder 3" descr="pred-prey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4634"/>
          <a:stretch>
            <a:fillRect/>
          </a:stretch>
        </p:blipFill>
        <p:spPr>
          <a:xfrm rot="10800000">
            <a:off x="3276600" y="2133600"/>
            <a:ext cx="5485586" cy="3275013"/>
          </a:xfrm>
        </p:spPr>
      </p:pic>
      <p:pic>
        <p:nvPicPr>
          <p:cNvPr id="5" name="Picture 2" descr="lynx-h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199" y="1676400"/>
            <a:ext cx="3116535" cy="2438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257800" y="5410200"/>
            <a:ext cx="28039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How did they do it?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Curved Right Arrow 7"/>
          <p:cNvSpPr/>
          <p:nvPr/>
        </p:nvSpPr>
        <p:spPr bwMode="auto">
          <a:xfrm rot="18926422">
            <a:off x="1941915" y="4215795"/>
            <a:ext cx="914400" cy="1401706"/>
          </a:xfrm>
          <a:prstGeom prst="curved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9" name="Picture 8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  <a:p>
            <a:pPr>
              <a:buNone/>
            </a:pPr>
            <a:r>
              <a:rPr lang="en-US" b="1" dirty="0" smtClean="0">
                <a:solidFill>
                  <a:srgbClr val="619D79"/>
                </a:solidFill>
              </a:rPr>
              <a:t>R</a:t>
            </a:r>
            <a:r>
              <a:rPr lang="en-US" dirty="0" smtClean="0"/>
              <a:t>			 </a:t>
            </a:r>
            <a:r>
              <a:rPr lang="en-US" sz="2000" dirty="0" smtClean="0"/>
              <a:t>The prey population’s growth rate</a:t>
            </a:r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  <a:p>
            <a:pPr>
              <a:buNone/>
            </a:pPr>
            <a:r>
              <a:rPr lang="en-US" b="1" dirty="0" smtClean="0">
                <a:solidFill>
                  <a:srgbClr val="619D79"/>
                </a:solidFill>
              </a:rPr>
              <a:t>R</a:t>
            </a:r>
            <a:r>
              <a:rPr lang="en-US" dirty="0" smtClean="0"/>
              <a:t>			 </a:t>
            </a:r>
            <a:r>
              <a:rPr lang="en-US" sz="2000" dirty="0" smtClean="0"/>
              <a:t>The prey population’s growth rate</a:t>
            </a:r>
          </a:p>
          <a:p>
            <a:pPr>
              <a:buNone/>
            </a:pPr>
            <a:r>
              <a:rPr lang="en-US" b="1" dirty="0" smtClean="0">
                <a:solidFill>
                  <a:srgbClr val="FF9933"/>
                </a:solidFill>
              </a:rPr>
              <a:t>K</a:t>
            </a:r>
            <a:r>
              <a:rPr lang="en-US" dirty="0" smtClean="0"/>
              <a:t>			 </a:t>
            </a:r>
            <a:r>
              <a:rPr lang="en-US" sz="2000" dirty="0" smtClean="0"/>
              <a:t>The prey’s carrying capacity</a:t>
            </a:r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  <a:p>
            <a:pPr>
              <a:buNone/>
            </a:pPr>
            <a:r>
              <a:rPr lang="en-US" b="1" dirty="0" smtClean="0">
                <a:solidFill>
                  <a:srgbClr val="619D79"/>
                </a:solidFill>
              </a:rPr>
              <a:t>R</a:t>
            </a:r>
            <a:r>
              <a:rPr lang="en-US" dirty="0" smtClean="0"/>
              <a:t>			 </a:t>
            </a:r>
            <a:r>
              <a:rPr lang="en-US" sz="2000" dirty="0" smtClean="0"/>
              <a:t>The prey population’s growth rate</a:t>
            </a:r>
          </a:p>
          <a:p>
            <a:pPr>
              <a:buNone/>
            </a:pPr>
            <a:r>
              <a:rPr lang="en-US" b="1" dirty="0" smtClean="0">
                <a:solidFill>
                  <a:srgbClr val="FF9933"/>
                </a:solidFill>
              </a:rPr>
              <a:t>K</a:t>
            </a:r>
            <a:r>
              <a:rPr lang="en-US" dirty="0" smtClean="0"/>
              <a:t>			 </a:t>
            </a:r>
            <a:r>
              <a:rPr lang="en-US" sz="2000" dirty="0" smtClean="0"/>
              <a:t>The prey’s carrying capacity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			 </a:t>
            </a:r>
            <a:r>
              <a:rPr lang="en-US" sz="2000" dirty="0" smtClean="0"/>
              <a:t>The predator’s efficiency in nabbing prey</a:t>
            </a:r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  <a:p>
            <a:pPr>
              <a:buNone/>
            </a:pPr>
            <a:r>
              <a:rPr lang="en-US" b="1" dirty="0" smtClean="0">
                <a:solidFill>
                  <a:srgbClr val="619D79"/>
                </a:solidFill>
              </a:rPr>
              <a:t>R</a:t>
            </a:r>
            <a:r>
              <a:rPr lang="en-US" dirty="0" smtClean="0"/>
              <a:t>			 </a:t>
            </a:r>
            <a:r>
              <a:rPr lang="en-US" sz="2000" dirty="0" smtClean="0"/>
              <a:t>The prey population’s growth rate</a:t>
            </a:r>
          </a:p>
          <a:p>
            <a:pPr>
              <a:buNone/>
            </a:pPr>
            <a:r>
              <a:rPr lang="en-US" b="1" dirty="0" smtClean="0">
                <a:solidFill>
                  <a:srgbClr val="FF9933"/>
                </a:solidFill>
              </a:rPr>
              <a:t>K</a:t>
            </a:r>
            <a:r>
              <a:rPr lang="en-US" dirty="0" smtClean="0"/>
              <a:t>			 </a:t>
            </a:r>
            <a:r>
              <a:rPr lang="en-US" sz="2000" dirty="0" smtClean="0"/>
              <a:t>The prey’s carrying capacity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			 </a:t>
            </a:r>
            <a:r>
              <a:rPr lang="en-US" sz="2000" dirty="0" smtClean="0"/>
              <a:t>The predator’s efficiency in nabbing prey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	     </a:t>
            </a:r>
            <a:r>
              <a:rPr lang="en-US" sz="2000" dirty="0" smtClean="0"/>
              <a:t>Your predator population</a:t>
            </a:r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r>
              <a:rPr lang="en-US" sz="2400" dirty="0" smtClean="0"/>
              <a:t>Define </a:t>
            </a:r>
            <a:r>
              <a:rPr lang="en-US" sz="2400" dirty="0" smtClean="0">
                <a:solidFill>
                  <a:schemeClr val="accent2"/>
                </a:solidFill>
              </a:rPr>
              <a:t>Predator </a:t>
            </a:r>
            <a:r>
              <a:rPr lang="en-US" sz="2400" dirty="0" smtClean="0">
                <a:solidFill>
                  <a:schemeClr val="tx1"/>
                </a:solidFill>
              </a:rPr>
              <a:t>and</a:t>
            </a:r>
            <a:r>
              <a:rPr lang="en-US" sz="2400" dirty="0" smtClean="0">
                <a:solidFill>
                  <a:schemeClr val="accent2"/>
                </a:solidFill>
              </a:rPr>
              <a:t> Prey </a:t>
            </a:r>
            <a:r>
              <a:rPr lang="en-US" sz="2400" dirty="0" smtClean="0">
                <a:solidFill>
                  <a:schemeClr val="tx1"/>
                </a:solidFill>
              </a:rPr>
              <a:t>in relation to soil ecology</a:t>
            </a:r>
            <a:endParaRPr lang="en-US" sz="2400" dirty="0" smtClean="0">
              <a:solidFill>
                <a:schemeClr val="accent2"/>
              </a:solidFill>
            </a:endParaRPr>
          </a:p>
          <a:p>
            <a:r>
              <a:rPr lang="en-US" sz="2400" dirty="0" smtClean="0"/>
              <a:t>Define a </a:t>
            </a:r>
            <a:r>
              <a:rPr lang="en-US" sz="2400" dirty="0" smtClean="0">
                <a:solidFill>
                  <a:schemeClr val="accent2"/>
                </a:solidFill>
              </a:rPr>
              <a:t>mathematical model</a:t>
            </a:r>
            <a:r>
              <a:rPr lang="en-US" sz="2400" dirty="0" smtClean="0"/>
              <a:t> and identify some examples when one is useful</a:t>
            </a:r>
          </a:p>
          <a:p>
            <a:r>
              <a:rPr lang="en-US" sz="2400" dirty="0" smtClean="0"/>
              <a:t>Create a </a:t>
            </a:r>
            <a:r>
              <a:rPr lang="en-US" sz="2400" dirty="0" smtClean="0">
                <a:solidFill>
                  <a:schemeClr val="accent2"/>
                </a:solidFill>
              </a:rPr>
              <a:t>hypothesis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Explain the basics </a:t>
            </a:r>
            <a:r>
              <a:rPr lang="en-US" sz="2400" dirty="0" smtClean="0"/>
              <a:t>behind the given simple Predator-Prey Relationship Model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Graph </a:t>
            </a:r>
            <a:r>
              <a:rPr lang="en-US" sz="2400" dirty="0" smtClean="0">
                <a:solidFill>
                  <a:schemeClr val="tx1"/>
                </a:solidFill>
              </a:rPr>
              <a:t>the results of the given model</a:t>
            </a:r>
          </a:p>
          <a:p>
            <a:r>
              <a:rPr lang="en-US" sz="2400" dirty="0" smtClean="0">
                <a:solidFill>
                  <a:schemeClr val="tx1"/>
                </a:solidFill>
              </a:rPr>
              <a:t>Use your results to </a:t>
            </a:r>
            <a:r>
              <a:rPr lang="en-US" sz="2400" dirty="0" smtClean="0">
                <a:solidFill>
                  <a:schemeClr val="accent2"/>
                </a:solidFill>
              </a:rPr>
              <a:t>support or refute </a:t>
            </a:r>
            <a:r>
              <a:rPr lang="en-US" sz="2400" dirty="0" smtClean="0">
                <a:solidFill>
                  <a:schemeClr val="tx1"/>
                </a:solidFill>
              </a:rPr>
              <a:t>your hypothesis</a:t>
            </a:r>
          </a:p>
          <a:p>
            <a:pPr>
              <a:buNone/>
            </a:pPr>
            <a:endParaRPr lang="en-US" sz="2400" dirty="0" smtClean="0">
              <a:solidFill>
                <a:schemeClr val="accent2"/>
              </a:solidFill>
            </a:endParaRP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67400"/>
            <a:ext cx="978408" cy="98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0813" cy="1433513"/>
          </a:xfrm>
        </p:spPr>
        <p:txBody>
          <a:bodyPr/>
          <a:lstStyle/>
          <a:p>
            <a:r>
              <a:rPr lang="en-US" dirty="0" smtClean="0"/>
              <a:t>The Mathematical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7770813" cy="4572000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Terms:</a:t>
            </a:r>
          </a:p>
          <a:p>
            <a:pPr>
              <a:buNone/>
            </a:pPr>
            <a:r>
              <a:rPr lang="en-US" b="1" dirty="0" err="1" smtClean="0">
                <a:solidFill>
                  <a:schemeClr val="accent2"/>
                </a:solidFill>
              </a:rPr>
              <a:t>N</a:t>
            </a:r>
            <a:r>
              <a:rPr lang="en-US" b="1" baseline="-25000" dirty="0" err="1" smtClean="0">
                <a:solidFill>
                  <a:schemeClr val="accent2"/>
                </a:solidFill>
              </a:rPr>
              <a:t>n</a:t>
            </a:r>
            <a:r>
              <a:rPr lang="en-US" baseline="-25000" dirty="0" smtClean="0"/>
              <a:t>	 </a:t>
            </a:r>
            <a:r>
              <a:rPr lang="en-US" sz="2000" dirty="0" smtClean="0"/>
              <a:t>Your prey population at the moment (time step n)</a:t>
            </a:r>
          </a:p>
          <a:p>
            <a:pPr>
              <a:buNone/>
            </a:pPr>
            <a:r>
              <a:rPr lang="en-US" b="1" dirty="0" smtClean="0">
                <a:solidFill>
                  <a:schemeClr val="accent2"/>
                </a:solidFill>
              </a:rPr>
              <a:t>N</a:t>
            </a:r>
            <a:r>
              <a:rPr lang="en-US" b="1" baseline="-25000" dirty="0" smtClean="0">
                <a:solidFill>
                  <a:schemeClr val="accent2"/>
                </a:solidFill>
              </a:rPr>
              <a:t>n+1</a:t>
            </a:r>
            <a:r>
              <a:rPr lang="en-US" dirty="0" smtClean="0"/>
              <a:t>  </a:t>
            </a:r>
            <a:r>
              <a:rPr lang="en-US" sz="2000" dirty="0" smtClean="0"/>
              <a:t>Your prey population at the next time step</a:t>
            </a:r>
          </a:p>
          <a:p>
            <a:pPr>
              <a:buNone/>
            </a:pPr>
            <a:r>
              <a:rPr lang="en-US" b="1" dirty="0" smtClean="0">
                <a:solidFill>
                  <a:srgbClr val="619D79"/>
                </a:solidFill>
              </a:rPr>
              <a:t>R</a:t>
            </a:r>
            <a:r>
              <a:rPr lang="en-US" dirty="0" smtClean="0"/>
              <a:t>			 </a:t>
            </a:r>
            <a:r>
              <a:rPr lang="en-US" sz="2000" dirty="0" smtClean="0"/>
              <a:t>The prey population’s growth rate</a:t>
            </a:r>
          </a:p>
          <a:p>
            <a:pPr>
              <a:buNone/>
            </a:pPr>
            <a:r>
              <a:rPr lang="en-US" b="1" dirty="0" smtClean="0">
                <a:solidFill>
                  <a:srgbClr val="FF9933"/>
                </a:solidFill>
              </a:rPr>
              <a:t>K</a:t>
            </a:r>
            <a:r>
              <a:rPr lang="en-US" dirty="0" smtClean="0"/>
              <a:t>			 </a:t>
            </a:r>
            <a:r>
              <a:rPr lang="en-US" sz="2000" dirty="0" smtClean="0"/>
              <a:t>The prey’s carrying capacity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C</a:t>
            </a:r>
            <a:r>
              <a:rPr lang="en-US" dirty="0" smtClean="0"/>
              <a:t>			 </a:t>
            </a:r>
            <a:r>
              <a:rPr lang="en-US" sz="2000" dirty="0" smtClean="0"/>
              <a:t>The predator’s efficiency in nabbing prey</a:t>
            </a:r>
          </a:p>
          <a:p>
            <a:pPr>
              <a:buNone/>
            </a:pPr>
            <a:r>
              <a:rPr lang="en-US" b="1" dirty="0" err="1" smtClean="0">
                <a:solidFill>
                  <a:srgbClr val="FF0000"/>
                </a:solidFill>
              </a:rPr>
              <a:t>P</a:t>
            </a:r>
            <a:r>
              <a:rPr lang="en-US" b="1" baseline="-25000" dirty="0" err="1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	     </a:t>
            </a:r>
            <a:r>
              <a:rPr lang="en-US" sz="2000" dirty="0" smtClean="0"/>
              <a:t>Your predator population</a:t>
            </a:r>
          </a:p>
          <a:p>
            <a:pPr>
              <a:buNone/>
            </a:pPr>
            <a:r>
              <a:rPr lang="en-US" b="1" dirty="0" smtClean="0">
                <a:solidFill>
                  <a:srgbClr val="7030A0"/>
                </a:solidFill>
              </a:rPr>
              <a:t>Q</a:t>
            </a:r>
            <a:r>
              <a:rPr lang="en-US" b="1" dirty="0" smtClean="0"/>
              <a:t>      </a:t>
            </a:r>
            <a:r>
              <a:rPr lang="en-US" sz="2000" dirty="0" smtClean="0"/>
              <a:t>The predator’s efficiency in using prey to reproduce</a:t>
            </a:r>
            <a:endParaRPr lang="en-US" b="1" dirty="0" smtClean="0"/>
          </a:p>
          <a:p>
            <a:pPr>
              <a:buNone/>
            </a:pPr>
            <a:endParaRPr lang="en-US" baseline="-25000" dirty="0" smtClean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1433513"/>
          </a:xfrm>
        </p:spPr>
        <p:txBody>
          <a:bodyPr/>
          <a:lstStyle/>
          <a:p>
            <a:r>
              <a:rPr lang="en-US" sz="4000" dirty="0" smtClean="0"/>
              <a:t>How Do You Expect These to Relate?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r>
              <a:rPr lang="en-US" sz="1800" dirty="0" smtClean="0"/>
              <a:t>If the prey population growth rate is positive, what do you expect will happen to the population of prey over time?</a:t>
            </a:r>
          </a:p>
          <a:p>
            <a:r>
              <a:rPr lang="en-US" sz="1800" dirty="0" smtClean="0"/>
              <a:t>As the prey population reaches its carrying capacity, what do you expect will happen to the prey population?</a:t>
            </a:r>
          </a:p>
          <a:p>
            <a:r>
              <a:rPr lang="en-US" sz="1800" dirty="0" smtClean="0"/>
              <a:t>As the predator’s efficiency in getting prey goes up, what do you expect will happen to the prey population?</a:t>
            </a:r>
          </a:p>
          <a:p>
            <a:r>
              <a:rPr lang="en-US" sz="1800" dirty="0" smtClean="0"/>
              <a:t>As the predator’s population goes up, what do you expect will happen to the prey population?</a:t>
            </a:r>
          </a:p>
          <a:p>
            <a:r>
              <a:rPr lang="en-US" sz="1800" dirty="0" smtClean="0"/>
              <a:t>As the prey population goes up, what do you expect will happen to the predator population?</a:t>
            </a:r>
          </a:p>
          <a:p>
            <a:r>
              <a:rPr lang="en-US" sz="1800" dirty="0" smtClean="0"/>
              <a:t>As the predator’s efficiency in using energy it gets from prey to reproduce goes up, what would happen to the prey population?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63550"/>
            <a:ext cx="9144000" cy="1433513"/>
          </a:xfrm>
        </p:spPr>
        <p:txBody>
          <a:bodyPr/>
          <a:lstStyle/>
          <a:p>
            <a:r>
              <a:rPr lang="en-US" sz="4000" dirty="0" smtClean="0"/>
              <a:t>How Do You Expect These to Relate?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r>
              <a:rPr lang="en-US" sz="1800" dirty="0" smtClean="0"/>
              <a:t>If the prey population growth rate is positive, what do you expect will happen to the population of prey over time? </a:t>
            </a:r>
            <a:r>
              <a:rPr lang="en-US" sz="1800" dirty="0" smtClean="0">
                <a:solidFill>
                  <a:srgbClr val="00B050"/>
                </a:solidFill>
              </a:rPr>
              <a:t>Prey population goes up.</a:t>
            </a:r>
          </a:p>
          <a:p>
            <a:r>
              <a:rPr lang="en-US" sz="1800" dirty="0" smtClean="0"/>
              <a:t>As the prey population reaches its carrying capacity, what do you expect will happen to the prey population? </a:t>
            </a:r>
            <a:r>
              <a:rPr lang="en-US" sz="1800" dirty="0" smtClean="0">
                <a:solidFill>
                  <a:srgbClr val="00B050"/>
                </a:solidFill>
              </a:rPr>
              <a:t>Prey growth slows down.</a:t>
            </a:r>
          </a:p>
          <a:p>
            <a:r>
              <a:rPr lang="en-US" sz="1800" dirty="0" smtClean="0"/>
              <a:t>As the predator’s efficiency in getting prey goes up, what do you expect will happen to the prey population? </a:t>
            </a:r>
            <a:r>
              <a:rPr lang="en-US" sz="1800" dirty="0" smtClean="0">
                <a:solidFill>
                  <a:srgbClr val="00B050"/>
                </a:solidFill>
              </a:rPr>
              <a:t>Prey population goes down.</a:t>
            </a:r>
          </a:p>
          <a:p>
            <a:r>
              <a:rPr lang="en-US" sz="1800" dirty="0" smtClean="0"/>
              <a:t>As the predator’s population goes up, what do you expect will happen to the prey population? </a:t>
            </a:r>
            <a:r>
              <a:rPr lang="en-US" sz="1800" dirty="0" smtClean="0">
                <a:solidFill>
                  <a:srgbClr val="00B050"/>
                </a:solidFill>
              </a:rPr>
              <a:t>Prey population slows down or goes down.</a:t>
            </a:r>
          </a:p>
          <a:p>
            <a:r>
              <a:rPr lang="en-US" sz="1800" dirty="0" smtClean="0"/>
              <a:t>As the prey population goes up, what do you expect will happen to the predator population? </a:t>
            </a:r>
            <a:r>
              <a:rPr lang="en-US" sz="1800" dirty="0" smtClean="0">
                <a:solidFill>
                  <a:srgbClr val="00B050"/>
                </a:solidFill>
              </a:rPr>
              <a:t>Predator population goes up.</a:t>
            </a:r>
          </a:p>
          <a:p>
            <a:r>
              <a:rPr lang="en-US" sz="1800" dirty="0" smtClean="0"/>
              <a:t>As the predator’s efficiency in using energy it gets from prey to reproduce goes up, what would happen to the predator population? </a:t>
            </a:r>
            <a:r>
              <a:rPr lang="en-US" sz="1800" dirty="0" smtClean="0">
                <a:solidFill>
                  <a:srgbClr val="00B050"/>
                </a:solidFill>
              </a:rPr>
              <a:t>Predator population goes up.</a:t>
            </a:r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sz="1800" dirty="0" smtClean="0"/>
          </a:p>
          <a:p>
            <a:endParaRPr lang="en-US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534400" cy="1433513"/>
          </a:xfrm>
        </p:spPr>
        <p:txBody>
          <a:bodyPr/>
          <a:lstStyle/>
          <a:p>
            <a:r>
              <a:rPr lang="en-US" dirty="0" smtClean="0"/>
              <a:t>Introducing … what you just said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057400"/>
            <a:ext cx="6199833" cy="914400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 bwMode="auto">
          <a:xfrm rot="5400000">
            <a:off x="3581400" y="2133600"/>
            <a:ext cx="685800" cy="2209800"/>
          </a:xfrm>
          <a:prstGeom prst="rightBrace">
            <a:avLst/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Right Brace 8"/>
          <p:cNvSpPr/>
          <p:nvPr/>
        </p:nvSpPr>
        <p:spPr bwMode="auto">
          <a:xfrm rot="5400000">
            <a:off x="6438900" y="2933700"/>
            <a:ext cx="1143000" cy="1066800"/>
          </a:xfrm>
          <a:prstGeom prst="rightBrace">
            <a:avLst>
              <a:gd name="adj1" fmla="val 15238"/>
              <a:gd name="adj2" fmla="val 48367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38100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Growth of Prey Population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67400" y="3962400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Prey Population Gets Pulled Down by Predators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57400" y="5257800"/>
            <a:ext cx="5184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What about the predator population?</a:t>
            </a:r>
            <a:endParaRPr lang="en-US" dirty="0">
              <a:solidFill>
                <a:schemeClr val="tx2"/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 bwMode="auto">
          <a:xfrm rot="5400000" flipH="1" flipV="1">
            <a:off x="5410200" y="2971800"/>
            <a:ext cx="533400" cy="76200"/>
          </a:xfrm>
          <a:prstGeom prst="straightConnector1">
            <a:avLst/>
          </a:prstGeom>
          <a:solidFill>
            <a:srgbClr val="00B8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" name="TextBox 17"/>
          <p:cNvSpPr txBox="1"/>
          <p:nvPr/>
        </p:nvSpPr>
        <p:spPr>
          <a:xfrm>
            <a:off x="4572000" y="32766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Existing Prey Population</a:t>
            </a:r>
            <a:endParaRPr lang="en-US" sz="2000" dirty="0">
              <a:solidFill>
                <a:schemeClr val="tx2"/>
              </a:solidFill>
            </a:endParaRPr>
          </a:p>
        </p:txBody>
      </p:sp>
      <p:pic>
        <p:nvPicPr>
          <p:cNvPr id="15" name="Picture 14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534400" cy="1433513"/>
          </a:xfrm>
        </p:spPr>
        <p:txBody>
          <a:bodyPr/>
          <a:lstStyle/>
          <a:p>
            <a:r>
              <a:rPr lang="en-US" dirty="0" smtClean="0"/>
              <a:t>Hello Predators!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057400"/>
            <a:ext cx="6199833" cy="914400"/>
          </a:xfrm>
          <a:prstGeom prst="rect">
            <a:avLst/>
          </a:prstGeom>
          <a:noFill/>
        </p:spPr>
      </p:pic>
      <p:sp>
        <p:nvSpPr>
          <p:cNvPr id="8" name="Right Brace 7"/>
          <p:cNvSpPr/>
          <p:nvPr/>
        </p:nvSpPr>
        <p:spPr bwMode="auto">
          <a:xfrm rot="5400000">
            <a:off x="3505200" y="3657600"/>
            <a:ext cx="457200" cy="1219200"/>
          </a:xfrm>
          <a:prstGeom prst="rightBrace">
            <a:avLst>
              <a:gd name="adj1" fmla="val 8333"/>
              <a:gd name="adj2" fmla="val 4731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4495800"/>
            <a:ext cx="236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tx2"/>
                </a:solidFill>
              </a:rPr>
              <a:t>Growth of Predator Population</a:t>
            </a:r>
            <a:endParaRPr lang="en-US" sz="2000" dirty="0">
              <a:solidFill>
                <a:schemeClr val="tx2"/>
              </a:solidFill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352800"/>
            <a:ext cx="3038475" cy="619125"/>
          </a:xfrm>
          <a:prstGeom prst="rect">
            <a:avLst/>
          </a:prstGeom>
          <a:noFill/>
        </p:spPr>
      </p:pic>
      <p:pic>
        <p:nvPicPr>
          <p:cNvPr id="12" name="Picture 11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63550"/>
            <a:ext cx="8534400" cy="1433513"/>
          </a:xfrm>
        </p:spPr>
        <p:txBody>
          <a:bodyPr/>
          <a:lstStyle/>
          <a:p>
            <a:r>
              <a:rPr lang="en-US" dirty="0" smtClean="0"/>
              <a:t>Does this actually work?</a:t>
            </a:r>
            <a:endParaRPr lang="en-US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2057400"/>
            <a:ext cx="6199833" cy="914400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3352800"/>
            <a:ext cx="3038475" cy="61912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410200" y="3429000"/>
            <a:ext cx="3406766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Let’s plug some stuff in!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Assumptions: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K =100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R = 1.5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Q = 0.02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N</a:t>
            </a:r>
            <a:r>
              <a:rPr lang="en-US" sz="2000" baseline="-25000" dirty="0" smtClean="0">
                <a:solidFill>
                  <a:schemeClr val="tx1"/>
                </a:solidFill>
              </a:rPr>
              <a:t>0</a:t>
            </a:r>
            <a:r>
              <a:rPr lang="en-US" sz="2000" dirty="0" smtClean="0">
                <a:solidFill>
                  <a:schemeClr val="tx1"/>
                </a:solidFill>
              </a:rPr>
              <a:t>= 50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P = 0.2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 = 3</a:t>
            </a:r>
          </a:p>
          <a:p>
            <a:endParaRPr lang="en-US" dirty="0" smtClean="0">
              <a:solidFill>
                <a:schemeClr val="tx1"/>
              </a:solidFill>
            </a:endParaRPr>
          </a:p>
        </p:txBody>
      </p:sp>
      <p:pic>
        <p:nvPicPr>
          <p:cNvPr id="10" name="Picture 9" descr="nsf1_print.t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0813" cy="1433513"/>
          </a:xfrm>
        </p:spPr>
        <p:txBody>
          <a:bodyPr/>
          <a:lstStyle/>
          <a:p>
            <a:r>
              <a:rPr lang="en-US" dirty="0" smtClean="0"/>
              <a:t>Answer Key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762000" y="1524000"/>
          <a:ext cx="7770813" cy="4445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271"/>
                <a:gridCol w="2590271"/>
                <a:gridCol w="25902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Time Step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N (Prey Population)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 (Predator Density)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50.0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32512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59.7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0.29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0.28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49.2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55.7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57.6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0.26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7244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Goals:</a:t>
            </a:r>
          </a:p>
          <a:p>
            <a:r>
              <a:rPr lang="en-US" sz="2400" dirty="0" smtClean="0">
                <a:solidFill>
                  <a:schemeClr val="accent2"/>
                </a:solidFill>
              </a:rPr>
              <a:t>Play</a:t>
            </a:r>
            <a:r>
              <a:rPr lang="en-US" sz="2400" dirty="0" smtClean="0"/>
              <a:t> with a Predator-Prey Model using </a:t>
            </a:r>
            <a:r>
              <a:rPr lang="en-US" sz="2400" dirty="0" err="1" smtClean="0"/>
              <a:t>Netlogo</a:t>
            </a:r>
            <a:r>
              <a:rPr lang="en-US" sz="2400" dirty="0" smtClean="0"/>
              <a:t> (free online software!)</a:t>
            </a:r>
          </a:p>
          <a:p>
            <a:r>
              <a:rPr lang="en-US" sz="2400" dirty="0" smtClean="0"/>
              <a:t>Have some free-wheeling inquiry-based fun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5" name="Picture 4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67400"/>
            <a:ext cx="978408" cy="98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Computers: An Easier Way to Model</a:t>
            </a:r>
            <a:endParaRPr lang="en-US" sz="3600" dirty="0"/>
          </a:p>
        </p:txBody>
      </p:sp>
      <p:pic>
        <p:nvPicPr>
          <p:cNvPr id="4" name="Content Placeholder 3" descr="netlog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1981200"/>
            <a:ext cx="3808413" cy="306409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Go to website:</a:t>
            </a:r>
          </a:p>
          <a:p>
            <a:pPr>
              <a:buNone/>
            </a:pPr>
            <a:r>
              <a:rPr lang="en-US" sz="2000" dirty="0" smtClean="0"/>
              <a:t>ccl.northwestern.edu/</a:t>
            </a:r>
            <a:r>
              <a:rPr lang="en-US" sz="2000" dirty="0" err="1" smtClean="0"/>
              <a:t>netlogo</a:t>
            </a:r>
            <a:r>
              <a:rPr lang="en-US" sz="2000" dirty="0" smtClean="0"/>
              <a:t>/</a:t>
            </a:r>
          </a:p>
          <a:p>
            <a:pPr>
              <a:buNone/>
            </a:pPr>
            <a:endParaRPr lang="en-US" sz="800" dirty="0" smtClean="0"/>
          </a:p>
          <a:p>
            <a:r>
              <a:rPr lang="en-US" sz="2400" dirty="0" smtClean="0"/>
              <a:t>Download the program</a:t>
            </a:r>
          </a:p>
          <a:p>
            <a:pPr>
              <a:buNone/>
            </a:pPr>
            <a:endParaRPr lang="en-US" sz="900" dirty="0" smtClean="0"/>
          </a:p>
          <a:p>
            <a:r>
              <a:rPr lang="en-US" sz="2400" dirty="0" smtClean="0"/>
              <a:t>Pay attention to what folder the program downloads into. Then put the file</a:t>
            </a:r>
          </a:p>
          <a:p>
            <a:pPr>
              <a:buNone/>
            </a:pPr>
            <a:r>
              <a:rPr lang="en-US" sz="1600" dirty="0" smtClean="0"/>
              <a:t>Bacteria Protozoa </a:t>
            </a:r>
            <a:r>
              <a:rPr lang="en-US" sz="1600" dirty="0" err="1" smtClean="0"/>
              <a:t>Predation.nlogo</a:t>
            </a:r>
            <a:endParaRPr lang="en-US" sz="1600" dirty="0" smtClean="0"/>
          </a:p>
          <a:p>
            <a:pPr>
              <a:buNone/>
            </a:pPr>
            <a:r>
              <a:rPr lang="en-US" sz="2400" dirty="0" smtClean="0"/>
              <a:t>    in the same folder</a:t>
            </a:r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Open the Model</a:t>
            </a:r>
            <a:endParaRPr lang="en-US" dirty="0"/>
          </a:p>
        </p:txBody>
      </p:sp>
      <p:pic>
        <p:nvPicPr>
          <p:cNvPr id="5" name="Content Placeholder 4" descr="openmodel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054485"/>
            <a:ext cx="3808413" cy="39666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Run </a:t>
            </a:r>
            <a:r>
              <a:rPr lang="en-US" dirty="0" err="1" smtClean="0"/>
              <a:t>Netlogo</a:t>
            </a:r>
            <a:endParaRPr lang="en-US" dirty="0" smtClean="0"/>
          </a:p>
          <a:p>
            <a:r>
              <a:rPr lang="en-US" dirty="0" smtClean="0"/>
              <a:t>Go to File → Open</a:t>
            </a:r>
          </a:p>
          <a:p>
            <a:r>
              <a:rPr lang="en-US" dirty="0" smtClean="0"/>
              <a:t>Find the Bacteria Protozoa file</a:t>
            </a:r>
          </a:p>
          <a:p>
            <a:r>
              <a:rPr lang="en-US" dirty="0" smtClean="0"/>
              <a:t>Select Open</a:t>
            </a: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533400"/>
            <a:ext cx="8502485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Predators &amp; Prey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Predator</a:t>
            </a:r>
            <a:r>
              <a:rPr lang="en-US" dirty="0" smtClean="0"/>
              <a:t>: an organism that hunts, kills and eats other organisms (prey) to survive</a:t>
            </a:r>
          </a:p>
          <a:p>
            <a:pPr>
              <a:buNone/>
            </a:pPr>
            <a:r>
              <a:rPr lang="en-US" dirty="0" smtClean="0">
                <a:solidFill>
                  <a:schemeClr val="bg1"/>
                </a:solidFill>
              </a:rPr>
              <a:t>Prey</a:t>
            </a:r>
            <a:r>
              <a:rPr lang="en-US" dirty="0" smtClean="0"/>
              <a:t>: an organism hunted and taken as food</a:t>
            </a:r>
            <a:endParaRPr lang="en-US" dirty="0"/>
          </a:p>
        </p:txBody>
      </p:sp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5" name="Content Placeholder 4" descr="netlogointerfa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79993"/>
            <a:ext cx="3808413" cy="3115626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38400"/>
            <a:ext cx="3810000" cy="3656013"/>
          </a:xfrm>
        </p:spPr>
        <p:txBody>
          <a:bodyPr/>
          <a:lstStyle/>
          <a:p>
            <a:r>
              <a:rPr lang="en-US" dirty="0" smtClean="0"/>
              <a:t>Check it out!</a:t>
            </a:r>
          </a:p>
          <a:p>
            <a:r>
              <a:rPr lang="en-US" dirty="0" smtClean="0"/>
              <a:t>To run …</a:t>
            </a:r>
          </a:p>
          <a:p>
            <a:pPr>
              <a:buNone/>
            </a:pPr>
            <a:r>
              <a:rPr lang="en-US" dirty="0" smtClean="0"/>
              <a:t>Press the Setup button</a:t>
            </a: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5" name="Content Placeholder 4" descr="netlogointerfa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95399"/>
            <a:ext cx="3808413" cy="30848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38400"/>
            <a:ext cx="3810000" cy="3656013"/>
          </a:xfrm>
        </p:spPr>
        <p:txBody>
          <a:bodyPr/>
          <a:lstStyle/>
          <a:p>
            <a:r>
              <a:rPr lang="en-US" dirty="0" smtClean="0"/>
              <a:t>Check it out!</a:t>
            </a:r>
          </a:p>
          <a:p>
            <a:r>
              <a:rPr lang="en-US" dirty="0" smtClean="0"/>
              <a:t>To run …</a:t>
            </a:r>
          </a:p>
          <a:p>
            <a:pPr>
              <a:buNone/>
            </a:pPr>
            <a:r>
              <a:rPr lang="en-US" dirty="0" smtClean="0"/>
              <a:t>Press the Setup button</a:t>
            </a:r>
          </a:p>
          <a:p>
            <a:pPr>
              <a:buNone/>
            </a:pPr>
            <a:r>
              <a:rPr lang="en-US" dirty="0" smtClean="0"/>
              <a:t>Press the Go button</a:t>
            </a: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5" name="Content Placeholder 4" descr="netlogointerfa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7141" y="2495399"/>
            <a:ext cx="3765730" cy="3084814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14600"/>
            <a:ext cx="3810000" cy="3579813"/>
          </a:xfrm>
        </p:spPr>
        <p:txBody>
          <a:bodyPr/>
          <a:lstStyle/>
          <a:p>
            <a:r>
              <a:rPr lang="en-US" dirty="0" smtClean="0"/>
              <a:t>Check it out!</a:t>
            </a:r>
          </a:p>
          <a:p>
            <a:r>
              <a:rPr lang="en-US" dirty="0" smtClean="0"/>
              <a:t>To run …</a:t>
            </a:r>
          </a:p>
          <a:p>
            <a:pPr>
              <a:buNone/>
            </a:pPr>
            <a:r>
              <a:rPr lang="en-US" dirty="0" smtClean="0"/>
              <a:t>Press the Setup button</a:t>
            </a:r>
          </a:p>
          <a:p>
            <a:pPr>
              <a:buNone/>
            </a:pPr>
            <a:r>
              <a:rPr lang="en-US" dirty="0" smtClean="0"/>
              <a:t>Press the Go button</a:t>
            </a:r>
          </a:p>
          <a:p>
            <a:pPr>
              <a:buNone/>
            </a:pPr>
            <a:r>
              <a:rPr lang="en-US" dirty="0" smtClean="0"/>
              <a:t>And watch what happens!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Netlogo</a:t>
            </a:r>
            <a:r>
              <a:rPr lang="en-US" dirty="0" smtClean="0"/>
              <a:t> Interface</a:t>
            </a:r>
            <a:endParaRPr lang="en-US" dirty="0"/>
          </a:p>
        </p:txBody>
      </p:sp>
      <p:pic>
        <p:nvPicPr>
          <p:cNvPr id="5" name="Content Placeholder 4" descr="netlogointerface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07141" y="2501735"/>
            <a:ext cx="3765730" cy="3072142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514600"/>
            <a:ext cx="3810000" cy="3579813"/>
          </a:xfrm>
        </p:spPr>
        <p:txBody>
          <a:bodyPr/>
          <a:lstStyle/>
          <a:p>
            <a:r>
              <a:rPr lang="en-US" dirty="0" smtClean="0"/>
              <a:t>Check it out!</a:t>
            </a:r>
          </a:p>
          <a:p>
            <a:r>
              <a:rPr lang="en-US" dirty="0" smtClean="0"/>
              <a:t>To run …</a:t>
            </a:r>
          </a:p>
          <a:p>
            <a:pPr>
              <a:buNone/>
            </a:pPr>
            <a:r>
              <a:rPr lang="en-US" dirty="0" smtClean="0"/>
              <a:t>Press the Setup button</a:t>
            </a:r>
          </a:p>
          <a:p>
            <a:pPr>
              <a:buNone/>
            </a:pPr>
            <a:r>
              <a:rPr lang="en-US" dirty="0" smtClean="0"/>
              <a:t>Press the Go button</a:t>
            </a:r>
          </a:p>
          <a:p>
            <a:pPr>
              <a:buNone/>
            </a:pPr>
            <a:r>
              <a:rPr lang="en-US" dirty="0" smtClean="0"/>
              <a:t>And watch what happens!</a:t>
            </a:r>
          </a:p>
          <a:p>
            <a:pPr>
              <a:buNone/>
            </a:pPr>
            <a:r>
              <a:rPr lang="en-US" dirty="0" smtClean="0"/>
              <a:t>Oh my.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on the Model</a:t>
            </a:r>
            <a:endParaRPr lang="en-US" dirty="0"/>
          </a:p>
        </p:txBody>
      </p:sp>
      <p:pic>
        <p:nvPicPr>
          <p:cNvPr id="5" name="Content Placeholder 4" descr="netlogoinfo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89686"/>
            <a:ext cx="3808413" cy="3096240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438400"/>
            <a:ext cx="3810000" cy="3656013"/>
          </a:xfrm>
        </p:spPr>
        <p:txBody>
          <a:bodyPr/>
          <a:lstStyle/>
          <a:p>
            <a:r>
              <a:rPr lang="en-US" dirty="0" smtClean="0"/>
              <a:t>Select the Information tab, and read about this model</a:t>
            </a:r>
          </a:p>
          <a:p>
            <a:r>
              <a:rPr lang="en-US" dirty="0" smtClean="0"/>
              <a:t>Then work through the worksheet</a:t>
            </a: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More Challenge?</a:t>
            </a:r>
            <a:endParaRPr lang="en-US" dirty="0"/>
          </a:p>
        </p:txBody>
      </p:sp>
      <p:pic>
        <p:nvPicPr>
          <p:cNvPr id="5" name="Content Placeholder 4" descr="netlogoprocedures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2476166"/>
            <a:ext cx="3808413" cy="3123281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2209800"/>
            <a:ext cx="3810000" cy="3884613"/>
          </a:xfrm>
        </p:spPr>
        <p:txBody>
          <a:bodyPr/>
          <a:lstStyle/>
          <a:p>
            <a:r>
              <a:rPr lang="en-US" dirty="0" smtClean="0"/>
              <a:t>Click on the Procedures tab</a:t>
            </a:r>
          </a:p>
          <a:p>
            <a:r>
              <a:rPr lang="en-US" dirty="0" smtClean="0"/>
              <a:t>See the computer codes that make the model work</a:t>
            </a:r>
          </a:p>
          <a:p>
            <a:r>
              <a:rPr lang="en-US" dirty="0" smtClean="0"/>
              <a:t>Tutorial available on the </a:t>
            </a:r>
            <a:r>
              <a:rPr lang="en-US" dirty="0" err="1" smtClean="0"/>
              <a:t>Netlogo</a:t>
            </a:r>
            <a:r>
              <a:rPr lang="en-US" dirty="0" smtClean="0"/>
              <a:t> website</a:t>
            </a:r>
            <a:endParaRPr lang="en-US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for More?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4724400" cy="4113213"/>
          </a:xfrm>
        </p:spPr>
        <p:txBody>
          <a:bodyPr/>
          <a:lstStyle/>
          <a:p>
            <a:endParaRPr lang="en-US" sz="2400" dirty="0" smtClean="0"/>
          </a:p>
          <a:p>
            <a:r>
              <a:rPr lang="en-US" sz="2400" dirty="0" smtClean="0"/>
              <a:t>Check out our modules on quantifying biodiversity and measuring a forest!</a:t>
            </a:r>
          </a:p>
        </p:txBody>
      </p:sp>
      <p:pic>
        <p:nvPicPr>
          <p:cNvPr id="50178" name="Picture 2" descr="http://www.handsontheland.org/monitoring/projects/sallies/images/pigmy.gif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16446" y="1981200"/>
            <a:ext cx="1470334" cy="4113213"/>
          </a:xfrm>
          <a:prstGeom prst="rect">
            <a:avLst/>
          </a:prstGeom>
          <a:noFill/>
        </p:spPr>
      </p:pic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228600"/>
            <a:ext cx="7770813" cy="1433513"/>
          </a:xfrm>
        </p:spPr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0" y="1600200"/>
            <a:ext cx="7770813" cy="4113213"/>
          </a:xfrm>
        </p:spPr>
        <p:txBody>
          <a:bodyPr/>
          <a:lstStyle/>
          <a:p>
            <a:pPr>
              <a:buNone/>
            </a:pPr>
            <a:r>
              <a:rPr lang="en-US" sz="2400" dirty="0" smtClean="0"/>
              <a:t>Charles J. Krebs. </a:t>
            </a:r>
            <a:r>
              <a:rPr lang="en-US" sz="2400" i="1" dirty="0" smtClean="0"/>
              <a:t>Ecology: The Experimental Analysis of Distribution and Abundance</a:t>
            </a:r>
            <a:r>
              <a:rPr lang="en-US" sz="2400" dirty="0" smtClean="0"/>
              <a:t>. Harper and Row Publishers, New York, second edition, 1978.</a:t>
            </a:r>
          </a:p>
          <a:p>
            <a:pPr>
              <a:buNone/>
            </a:pPr>
            <a:r>
              <a:rPr lang="en-US" sz="2400" dirty="0" smtClean="0"/>
              <a:t>Douglas Mooney &amp; Randall Swift. </a:t>
            </a:r>
            <a:r>
              <a:rPr lang="en-US" sz="2400" i="1" dirty="0" smtClean="0"/>
              <a:t>A Course in Mathematical Modeling</a:t>
            </a:r>
            <a:r>
              <a:rPr lang="en-US" sz="2400" dirty="0" smtClean="0"/>
              <a:t>. The Mathematical Association of America, 1999.</a:t>
            </a:r>
          </a:p>
          <a:p>
            <a:pPr>
              <a:buNone/>
            </a:pPr>
            <a:r>
              <a:rPr lang="en-US" sz="2400" dirty="0" err="1" smtClean="0"/>
              <a:t>Netlogo</a:t>
            </a:r>
            <a:r>
              <a:rPr lang="en-US" sz="2400" dirty="0" smtClean="0"/>
              <a:t> copyright 1997 Uri </a:t>
            </a:r>
            <a:r>
              <a:rPr lang="en-US" sz="2400" dirty="0" err="1" smtClean="0"/>
              <a:t>Wilensky</a:t>
            </a:r>
            <a:r>
              <a:rPr lang="en-US" sz="2400" dirty="0" smtClean="0"/>
              <a:t>. See </a:t>
            </a:r>
            <a:r>
              <a:rPr lang="en-US" sz="2000" dirty="0" smtClean="0"/>
              <a:t>http://ccl.northwestern.edu/netlogo/models/WolfSheepPredation </a:t>
            </a:r>
            <a:r>
              <a:rPr lang="en-US" sz="2400" dirty="0" smtClean="0"/>
              <a:t>for terms of use.</a:t>
            </a:r>
          </a:p>
          <a:p>
            <a:pPr>
              <a:buNone/>
            </a:pP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0813" cy="831850"/>
          </a:xfrm>
        </p:spPr>
        <p:txBody>
          <a:bodyPr/>
          <a:lstStyle/>
          <a:p>
            <a:r>
              <a:rPr lang="en-US" sz="3200" dirty="0" smtClean="0"/>
              <a:t>For this Module &amp; More: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4343400" cy="2667000"/>
          </a:xfrm>
        </p:spPr>
        <p:txBody>
          <a:bodyPr/>
          <a:lstStyle/>
          <a:p>
            <a:r>
              <a:rPr lang="en-US" sz="2800" dirty="0" smtClean="0"/>
              <a:t>Website: </a:t>
            </a:r>
            <a:r>
              <a:rPr lang="en-US" sz="2800" dirty="0" smtClean="0">
                <a:solidFill>
                  <a:schemeClr val="accent6"/>
                </a:solidFill>
                <a:hlinkClick r:id="rId2"/>
              </a:rPr>
              <a:t>www.nimbios.org</a:t>
            </a:r>
            <a:endParaRPr lang="en-US" sz="2800" dirty="0" smtClean="0">
              <a:solidFill>
                <a:schemeClr val="accent6"/>
              </a:solidFill>
            </a:endParaRPr>
          </a:p>
          <a:p>
            <a:r>
              <a:rPr lang="en-US" sz="2800" dirty="0" smtClean="0"/>
              <a:t>See what we’re all about</a:t>
            </a:r>
          </a:p>
          <a:p>
            <a:r>
              <a:rPr lang="en-US" sz="2800" dirty="0" smtClean="0"/>
              <a:t>Sign up for our bimonthly email newsletter</a:t>
            </a:r>
          </a:p>
          <a:p>
            <a:r>
              <a:rPr lang="en-US" sz="2800" dirty="0" smtClean="0"/>
              <a:t>Check our blog</a:t>
            </a:r>
          </a:p>
        </p:txBody>
      </p:sp>
      <p:pic>
        <p:nvPicPr>
          <p:cNvPr id="4" name="Picture 3" descr="NIMBioS Page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5715000" y="1066800"/>
            <a:ext cx="3124200" cy="37077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NIMBioS New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581400"/>
            <a:ext cx="1752600" cy="2844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0"/>
            <a:ext cx="7770813" cy="1433513"/>
          </a:xfrm>
        </p:spPr>
        <p:txBody>
          <a:bodyPr/>
          <a:lstStyle/>
          <a:p>
            <a:r>
              <a:rPr lang="en-US" dirty="0" smtClean="0"/>
              <a:t>In the Soil 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0" y="1828800"/>
            <a:ext cx="4038600" cy="388461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Predation happens on a variety of scales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1200" y="5029200"/>
            <a:ext cx="7162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Forte" pitchFamily="66" charset="0"/>
              </a:rPr>
              <a:t>“Where the telescope ends, the microscope begins. Which of the two has the grander view?”  -- Victor Hugo</a:t>
            </a:r>
            <a:endParaRPr lang="en-US" dirty="0">
              <a:solidFill>
                <a:schemeClr val="tx1"/>
              </a:solidFill>
              <a:latin typeface="Forte" pitchFamily="66" charset="0"/>
            </a:endParaRPr>
          </a:p>
        </p:txBody>
      </p:sp>
      <p:pic>
        <p:nvPicPr>
          <p:cNvPr id="2050" name="Picture 2" descr="http://tiee.ecoed.net/vol/v3/experiments/soil/img/soil_food_we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371600"/>
            <a:ext cx="4495800" cy="359664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81000" y="4953000"/>
            <a:ext cx="131959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/>
                </a:solidFill>
              </a:rPr>
              <a:t>Source: TIEE (ESA)</a:t>
            </a:r>
            <a:endParaRPr lang="en-US" sz="1000" dirty="0">
              <a:solidFill>
                <a:schemeClr val="tx1"/>
              </a:solidFill>
            </a:endParaRPr>
          </a:p>
        </p:txBody>
      </p:sp>
      <p:pic>
        <p:nvPicPr>
          <p:cNvPr id="8" name="Picture 7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 Predator-Prey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6613" y="2362200"/>
            <a:ext cx="3810000" cy="3732213"/>
          </a:xfrm>
        </p:spPr>
        <p:txBody>
          <a:bodyPr/>
          <a:lstStyle/>
          <a:p>
            <a:r>
              <a:rPr lang="en-US" sz="2000" dirty="0" smtClean="0"/>
              <a:t>Canadian lynxes and hares</a:t>
            </a:r>
          </a:p>
          <a:p>
            <a:r>
              <a:rPr lang="en-US" sz="2000" dirty="0" smtClean="0"/>
              <a:t>Fur trapping data</a:t>
            </a:r>
          </a:p>
          <a:p>
            <a:r>
              <a:rPr lang="en-US" sz="2000" dirty="0" smtClean="0"/>
              <a:t>Controversial!</a:t>
            </a:r>
          </a:p>
          <a:p>
            <a:r>
              <a:rPr lang="en-US" sz="2000" dirty="0" smtClean="0"/>
              <a:t>Theoretically you’d expect prey to peak before predators every time</a:t>
            </a:r>
          </a:p>
          <a:p>
            <a:r>
              <a:rPr lang="en-US" sz="2000" dirty="0" smtClean="0"/>
              <a:t>Let’s get help from a model!</a:t>
            </a:r>
          </a:p>
          <a:p>
            <a:endParaRPr lang="en-US" dirty="0"/>
          </a:p>
        </p:txBody>
      </p:sp>
      <p:pic>
        <p:nvPicPr>
          <p:cNvPr id="24578" name="Picture 2" descr="lynx-har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3808413" cy="2979731"/>
          </a:xfrm>
          <a:prstGeom prst="rect">
            <a:avLst/>
          </a:prstGeom>
          <a:noFill/>
        </p:spPr>
      </p:pic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these models look helpful?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2152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1558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2081212" cy="31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7" descr="nsf1_prin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do we mean by a Model?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76400"/>
            <a:ext cx="215265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676400"/>
            <a:ext cx="2155825" cy="323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33800" y="2971800"/>
            <a:ext cx="2081212" cy="3130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&quot;No&quot; Symbol 7"/>
          <p:cNvSpPr/>
          <p:nvPr/>
        </p:nvSpPr>
        <p:spPr bwMode="auto">
          <a:xfrm>
            <a:off x="381000" y="1524000"/>
            <a:ext cx="2971800" cy="3657600"/>
          </a:xfrm>
          <a:prstGeom prst="noSmoking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9" name="&quot;No&quot; Symbol 8"/>
          <p:cNvSpPr/>
          <p:nvPr/>
        </p:nvSpPr>
        <p:spPr bwMode="auto">
          <a:xfrm>
            <a:off x="3200400" y="2895600"/>
            <a:ext cx="2971800" cy="3657600"/>
          </a:xfrm>
          <a:prstGeom prst="noSmoking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sp>
        <p:nvSpPr>
          <p:cNvPr id="10" name="&quot;No&quot; Symbol 9"/>
          <p:cNvSpPr/>
          <p:nvPr/>
        </p:nvSpPr>
        <p:spPr bwMode="auto">
          <a:xfrm>
            <a:off x="6019800" y="1371600"/>
            <a:ext cx="2971800" cy="3657600"/>
          </a:xfrm>
          <a:prstGeom prst="noSmoking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11" name="Picture 10" descr="nsf1_print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770813" cy="1433513"/>
          </a:xfrm>
        </p:spPr>
        <p:txBody>
          <a:bodyPr/>
          <a:lstStyle/>
          <a:p>
            <a:r>
              <a:rPr lang="en-US" dirty="0" smtClean="0"/>
              <a:t>You’re a Modeler!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7770813" cy="4113213"/>
          </a:xfrm>
        </p:spPr>
        <p:txBody>
          <a:bodyPr/>
          <a:lstStyle/>
          <a:p>
            <a:r>
              <a:rPr lang="en-US" sz="2800" dirty="0" smtClean="0"/>
              <a:t>Have you ever calculated how much gas it’s going to take you to get somewhere?</a:t>
            </a:r>
          </a:p>
          <a:p>
            <a:r>
              <a:rPr lang="en-US" sz="2800" dirty="0" smtClean="0"/>
              <a:t>Have you ever estimated how long it’ll take you to save up for something?</a:t>
            </a:r>
          </a:p>
          <a:p>
            <a:r>
              <a:rPr lang="en-US" sz="2800" dirty="0" smtClean="0"/>
              <a:t>Picked the best line at the grocery store?</a:t>
            </a:r>
          </a:p>
          <a:p>
            <a:r>
              <a:rPr lang="en-US" sz="2800" dirty="0" smtClean="0"/>
              <a:t>Others?</a:t>
            </a:r>
          </a:p>
          <a:p>
            <a:endParaRPr lang="en-US" sz="2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4419600"/>
            <a:ext cx="2971800" cy="166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nsf1_print.t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447800"/>
            <a:ext cx="7770813" cy="1433513"/>
          </a:xfrm>
        </p:spPr>
        <p:txBody>
          <a:bodyPr/>
          <a:lstStyle/>
          <a:p>
            <a:r>
              <a:rPr lang="en-US" dirty="0" smtClean="0"/>
              <a:t>Brace Yourself for Math!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algn="ctr">
              <a:buNone/>
            </a:pPr>
            <a:r>
              <a:rPr lang="en-US" dirty="0" smtClean="0"/>
              <a:t>(Trust Me, You Can Do It!)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81400" y="4648200"/>
            <a:ext cx="1947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Math Anxiety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&quot;No&quot; Symbol 4"/>
          <p:cNvSpPr/>
          <p:nvPr/>
        </p:nvSpPr>
        <p:spPr bwMode="auto">
          <a:xfrm>
            <a:off x="3429000" y="3886200"/>
            <a:ext cx="2209800" cy="2057400"/>
          </a:xfrm>
          <a:prstGeom prst="noSmoking">
            <a:avLst>
              <a:gd name="adj" fmla="val 6996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pitchFamily="16" charset="-128"/>
            </a:endParaRPr>
          </a:p>
        </p:txBody>
      </p:sp>
      <p:pic>
        <p:nvPicPr>
          <p:cNvPr id="6" name="Picture 5" descr="nsf1_print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65592" y="5873936"/>
            <a:ext cx="978408" cy="9840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9693</TotalTime>
  <Words>1088</Words>
  <Application>Microsoft Office PowerPoint</Application>
  <PresentationFormat>On-screen Show (4:3)</PresentationFormat>
  <Paragraphs>252</Paragraphs>
  <Slides>38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Slide 1</vt:lpstr>
      <vt:lpstr>Slide 2</vt:lpstr>
      <vt:lpstr>Predators &amp; Prey</vt:lpstr>
      <vt:lpstr>In the Soil ….</vt:lpstr>
      <vt:lpstr>Classic Predator-Prey</vt:lpstr>
      <vt:lpstr>Do these models look helpful?</vt:lpstr>
      <vt:lpstr>So what do we mean by a Model?</vt:lpstr>
      <vt:lpstr>You’re a Modeler!</vt:lpstr>
      <vt:lpstr>Brace Yourself for Math!</vt:lpstr>
      <vt:lpstr>What do we mean by a Mathematical Model?</vt:lpstr>
      <vt:lpstr>Soil Biologists Use Models</vt:lpstr>
      <vt:lpstr>Some Kinds of Models</vt:lpstr>
      <vt:lpstr>Theoretical Predator-Prey</vt:lpstr>
      <vt:lpstr>The Mathematical Model</vt:lpstr>
      <vt:lpstr>The Mathematical Model</vt:lpstr>
      <vt:lpstr>The Mathematical Model</vt:lpstr>
      <vt:lpstr>The Mathematical Model</vt:lpstr>
      <vt:lpstr>The Mathematical Model</vt:lpstr>
      <vt:lpstr>The Mathematical Model</vt:lpstr>
      <vt:lpstr>The Mathematical Model</vt:lpstr>
      <vt:lpstr>How Do You Expect These to Relate?</vt:lpstr>
      <vt:lpstr>How Do You Expect These to Relate?</vt:lpstr>
      <vt:lpstr>Introducing … what you just said</vt:lpstr>
      <vt:lpstr>Hello Predators!</vt:lpstr>
      <vt:lpstr>Does this actually work?</vt:lpstr>
      <vt:lpstr>Answer Key</vt:lpstr>
      <vt:lpstr>Slide 27</vt:lpstr>
      <vt:lpstr>Computers: An Easier Way to Model</vt:lpstr>
      <vt:lpstr>Open the Model</vt:lpstr>
      <vt:lpstr>Netlogo Interface</vt:lpstr>
      <vt:lpstr>Netlogo Interface</vt:lpstr>
      <vt:lpstr>Netlogo Interface</vt:lpstr>
      <vt:lpstr>Netlogo Interface</vt:lpstr>
      <vt:lpstr>Background on the Model</vt:lpstr>
      <vt:lpstr>Need More Challenge?</vt:lpstr>
      <vt:lpstr>Looking for More?</vt:lpstr>
      <vt:lpstr>Sources</vt:lpstr>
      <vt:lpstr>For this Module &amp; More: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Louis Gross</dc:creator>
  <cp:lastModifiedBy>User</cp:lastModifiedBy>
  <cp:revision>1065</cp:revision>
  <cp:lastPrinted>1601-01-01T00:00:00Z</cp:lastPrinted>
  <dcterms:created xsi:type="dcterms:W3CDTF">2010-06-26T20:48:20Z</dcterms:created>
  <dcterms:modified xsi:type="dcterms:W3CDTF">2011-06-21T15:53:37Z</dcterms:modified>
</cp:coreProperties>
</file>